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62" r:id="rId3"/>
    <p:sldId id="278" r:id="rId4"/>
    <p:sldId id="265" r:id="rId5"/>
    <p:sldId id="266" r:id="rId6"/>
    <p:sldId id="264" r:id="rId7"/>
    <p:sldId id="267" r:id="rId8"/>
    <p:sldId id="268" r:id="rId9"/>
    <p:sldId id="285" r:id="rId10"/>
    <p:sldId id="269" r:id="rId11"/>
    <p:sldId id="287" r:id="rId12"/>
    <p:sldId id="309" r:id="rId13"/>
    <p:sldId id="312" r:id="rId14"/>
    <p:sldId id="311" r:id="rId15"/>
    <p:sldId id="310" r:id="rId16"/>
    <p:sldId id="292" r:id="rId17"/>
    <p:sldId id="317" r:id="rId18"/>
    <p:sldId id="293" r:id="rId19"/>
    <p:sldId id="315" r:id="rId20"/>
    <p:sldId id="314" r:id="rId21"/>
    <p:sldId id="313" r:id="rId22"/>
    <p:sldId id="316" r:id="rId23"/>
    <p:sldId id="318" r:id="rId24"/>
    <p:sldId id="272" r:id="rId25"/>
    <p:sldId id="294" r:id="rId26"/>
    <p:sldId id="296" r:id="rId27"/>
    <p:sldId id="307" r:id="rId28"/>
    <p:sldId id="299" r:id="rId29"/>
    <p:sldId id="301" r:id="rId30"/>
    <p:sldId id="302" r:id="rId31"/>
    <p:sldId id="303" r:id="rId32"/>
    <p:sldId id="308" r:id="rId33"/>
    <p:sldId id="305" r:id="rId34"/>
    <p:sldId id="277" r:id="rId35"/>
    <p:sldId id="291" r:id="rId36"/>
    <p:sldId id="260" r:id="rId3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427" autoAdjust="0"/>
  </p:normalViewPr>
  <p:slideViewPr>
    <p:cSldViewPr snapToObjects="1">
      <p:cViewPr>
        <p:scale>
          <a:sx n="70" d="100"/>
          <a:sy n="70" d="100"/>
        </p:scale>
        <p:origin x="-1374"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E26F0-BEEA-4ACE-8E15-7AA098E9765D}"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BF65FC4E-64A0-421F-BE3E-0F05EA17AB6E}">
      <dgm:prSet phldrT="[Texte]"/>
      <dgm:spPr/>
      <dgm:t>
        <a:bodyPr/>
        <a:lstStyle/>
        <a:p>
          <a:r>
            <a:rPr lang="fr-FR" dirty="0" smtClean="0"/>
            <a:t>Innovation &amp; TT </a:t>
          </a:r>
          <a:r>
            <a:rPr lang="fr-FR" dirty="0" err="1" smtClean="0"/>
            <a:t>at</a:t>
          </a:r>
          <a:r>
            <a:rPr lang="fr-FR" dirty="0" smtClean="0"/>
            <a:t> SPCS</a:t>
          </a:r>
          <a:endParaRPr lang="fr-FR" dirty="0"/>
        </a:p>
      </dgm:t>
    </dgm:pt>
    <dgm:pt modelId="{D7D43A04-4DE5-41AE-9AFF-BCC652A83077}" type="parTrans" cxnId="{5CF78FE8-BE1D-419E-BD38-5208282FCB8B}">
      <dgm:prSet/>
      <dgm:spPr/>
      <dgm:t>
        <a:bodyPr/>
        <a:lstStyle/>
        <a:p>
          <a:endParaRPr lang="fr-FR"/>
        </a:p>
      </dgm:t>
    </dgm:pt>
    <dgm:pt modelId="{C42CA732-0CAF-4490-BD97-628B0D06B967}" type="sibTrans" cxnId="{5CF78FE8-BE1D-419E-BD38-5208282FCB8B}">
      <dgm:prSet/>
      <dgm:spPr/>
      <dgm:t>
        <a:bodyPr/>
        <a:lstStyle/>
        <a:p>
          <a:endParaRPr lang="fr-FR"/>
        </a:p>
      </dgm:t>
    </dgm:pt>
    <dgm:pt modelId="{650C417D-F7D0-4305-9EF6-F670118E6C5E}">
      <dgm:prSet phldrT="[Texte]"/>
      <dgm:spPr/>
      <dgm:t>
        <a:bodyPr/>
        <a:lstStyle/>
        <a:p>
          <a:r>
            <a:rPr lang="fr-FR" dirty="0" smtClean="0"/>
            <a:t>CRNM</a:t>
          </a:r>
          <a:endParaRPr lang="fr-FR" dirty="0"/>
        </a:p>
      </dgm:t>
    </dgm:pt>
    <dgm:pt modelId="{D3D14313-3AFA-430F-9A68-C2DBC2EE689B}" type="parTrans" cxnId="{8FECE23B-4C2A-4B60-A30E-590E85E43E33}">
      <dgm:prSet/>
      <dgm:spPr/>
      <dgm:t>
        <a:bodyPr/>
        <a:lstStyle/>
        <a:p>
          <a:endParaRPr lang="fr-FR"/>
        </a:p>
      </dgm:t>
    </dgm:pt>
    <dgm:pt modelId="{1C112E00-C522-4BB6-BE18-936B2AA2FD4F}" type="sibTrans" cxnId="{8FECE23B-4C2A-4B60-A30E-590E85E43E33}">
      <dgm:prSet/>
      <dgm:spPr/>
      <dgm:t>
        <a:bodyPr/>
        <a:lstStyle/>
        <a:p>
          <a:endParaRPr lang="fr-FR"/>
        </a:p>
      </dgm:t>
    </dgm:pt>
    <dgm:pt modelId="{8E3637F3-2EFC-4CC8-ADE5-53323E225095}">
      <dgm:prSet phldrT="[Texte]"/>
      <dgm:spPr/>
      <dgm:t>
        <a:bodyPr/>
        <a:lstStyle/>
        <a:p>
          <a:r>
            <a:rPr lang="fr-FR" dirty="0" err="1" smtClean="0"/>
            <a:t>Incubator</a:t>
          </a:r>
          <a:r>
            <a:rPr lang="fr-FR" dirty="0" smtClean="0"/>
            <a:t> </a:t>
          </a:r>
        </a:p>
        <a:p>
          <a:r>
            <a:rPr lang="fr-FR" dirty="0" smtClean="0"/>
            <a:t>CIDT</a:t>
          </a:r>
        </a:p>
      </dgm:t>
    </dgm:pt>
    <dgm:pt modelId="{9DAE1CFB-47AD-451E-AC85-940E412CFA4B}" type="parTrans" cxnId="{F88CF8E0-B228-4AA9-BEB7-03ED5CBAFDC4}">
      <dgm:prSet/>
      <dgm:spPr/>
      <dgm:t>
        <a:bodyPr/>
        <a:lstStyle/>
        <a:p>
          <a:endParaRPr lang="fr-FR"/>
        </a:p>
      </dgm:t>
    </dgm:pt>
    <dgm:pt modelId="{A5019F53-BFE6-489F-AA8B-E34716C6E955}" type="sibTrans" cxnId="{F88CF8E0-B228-4AA9-BEB7-03ED5CBAFDC4}">
      <dgm:prSet/>
      <dgm:spPr/>
      <dgm:t>
        <a:bodyPr/>
        <a:lstStyle/>
        <a:p>
          <a:endParaRPr lang="fr-FR"/>
        </a:p>
      </dgm:t>
    </dgm:pt>
    <dgm:pt modelId="{99D19D72-FC20-453F-BFF1-ADEE9B1424FA}">
      <dgm:prSet phldrT="[Texte]"/>
      <dgm:spPr/>
      <dgm:t>
        <a:bodyPr/>
        <a:lstStyle/>
        <a:p>
          <a:r>
            <a:rPr lang="fr-FR" dirty="0" smtClean="0"/>
            <a:t>Cluster</a:t>
          </a:r>
        </a:p>
        <a:p>
          <a:endParaRPr lang="fr-FR" dirty="0"/>
        </a:p>
      </dgm:t>
    </dgm:pt>
    <dgm:pt modelId="{290B24B1-1FC3-477D-BD8D-AA37F3F76023}" type="parTrans" cxnId="{65B8C2F8-0421-4B0D-8B10-963EADDFF00F}">
      <dgm:prSet/>
      <dgm:spPr/>
      <dgm:t>
        <a:bodyPr/>
        <a:lstStyle/>
        <a:p>
          <a:endParaRPr lang="fr-FR"/>
        </a:p>
      </dgm:t>
    </dgm:pt>
    <dgm:pt modelId="{8B5AC971-3B72-4328-A0CD-7907DA2E633D}" type="sibTrans" cxnId="{65B8C2F8-0421-4B0D-8B10-963EADDFF00F}">
      <dgm:prSet/>
      <dgm:spPr/>
      <dgm:t>
        <a:bodyPr/>
        <a:lstStyle/>
        <a:p>
          <a:endParaRPr lang="fr-FR"/>
        </a:p>
      </dgm:t>
    </dgm:pt>
    <dgm:pt modelId="{C892F787-7F0D-4CFA-A9F4-3B5FEE66F1AD}">
      <dgm:prSet phldrT="[Texte]"/>
      <dgm:spPr/>
      <dgm:t>
        <a:bodyPr/>
        <a:lstStyle/>
        <a:p>
          <a:r>
            <a:rPr lang="fr-FR" dirty="0" smtClean="0"/>
            <a:t>CRT</a:t>
          </a:r>
          <a:endParaRPr lang="fr-FR" dirty="0"/>
        </a:p>
      </dgm:t>
    </dgm:pt>
    <dgm:pt modelId="{857AA3BC-FA39-4664-8FDD-2A4789FA7792}" type="parTrans" cxnId="{05E51B44-526E-4B47-A145-E3A3CC921D91}">
      <dgm:prSet/>
      <dgm:spPr/>
      <dgm:t>
        <a:bodyPr/>
        <a:lstStyle/>
        <a:p>
          <a:endParaRPr lang="fr-FR"/>
        </a:p>
      </dgm:t>
    </dgm:pt>
    <dgm:pt modelId="{36283511-7681-4291-B64A-6F80062B48E6}" type="sibTrans" cxnId="{05E51B44-526E-4B47-A145-E3A3CC921D91}">
      <dgm:prSet/>
      <dgm:spPr/>
      <dgm:t>
        <a:bodyPr/>
        <a:lstStyle/>
        <a:p>
          <a:endParaRPr lang="fr-FR"/>
        </a:p>
      </dgm:t>
    </dgm:pt>
    <dgm:pt modelId="{0F79C1FD-6E5E-46D4-B14C-C169233786E5}">
      <dgm:prSet/>
      <dgm:spPr/>
      <dgm:t>
        <a:bodyPr/>
        <a:lstStyle/>
        <a:p>
          <a:r>
            <a:rPr lang="fr-FR" dirty="0" smtClean="0"/>
            <a:t>Eniso</a:t>
          </a:r>
        </a:p>
        <a:p>
          <a:r>
            <a:rPr lang="fr-FR" dirty="0" smtClean="0"/>
            <a:t>BUTT</a:t>
          </a:r>
          <a:endParaRPr lang="fr-FR" dirty="0"/>
        </a:p>
      </dgm:t>
    </dgm:pt>
    <dgm:pt modelId="{C26B5CC2-0646-4B9D-B1EB-C2700218B332}" type="parTrans" cxnId="{872B9B5D-2181-4485-B42F-96C09FC7CED6}">
      <dgm:prSet/>
      <dgm:spPr/>
      <dgm:t>
        <a:bodyPr/>
        <a:lstStyle/>
        <a:p>
          <a:endParaRPr lang="fr-FR"/>
        </a:p>
      </dgm:t>
    </dgm:pt>
    <dgm:pt modelId="{EF7E7915-A9E8-4447-BC3C-5C77A652D777}" type="sibTrans" cxnId="{872B9B5D-2181-4485-B42F-96C09FC7CED6}">
      <dgm:prSet/>
      <dgm:spPr/>
      <dgm:t>
        <a:bodyPr/>
        <a:lstStyle/>
        <a:p>
          <a:endParaRPr lang="fr-FR"/>
        </a:p>
      </dgm:t>
    </dgm:pt>
    <dgm:pt modelId="{5BE69091-201E-4B64-B2FC-569B4F340DD2}">
      <dgm:prSet/>
      <dgm:spPr/>
      <dgm:t>
        <a:bodyPr/>
        <a:lstStyle/>
        <a:p>
          <a:r>
            <a:rPr lang="fr-FR" dirty="0" smtClean="0"/>
            <a:t>RE</a:t>
          </a:r>
          <a:endParaRPr lang="fr-FR" dirty="0"/>
        </a:p>
      </dgm:t>
    </dgm:pt>
    <dgm:pt modelId="{F14C55D0-6CD8-4650-AC71-5F6FD4E7F8B3}" type="parTrans" cxnId="{9304EA2E-CD09-4A09-A9E1-DDEC7C36C3C2}">
      <dgm:prSet/>
      <dgm:spPr/>
      <dgm:t>
        <a:bodyPr/>
        <a:lstStyle/>
        <a:p>
          <a:endParaRPr lang="fr-FR"/>
        </a:p>
      </dgm:t>
    </dgm:pt>
    <dgm:pt modelId="{2F4DC0BA-E05E-4208-9C59-6F8C81B9E07B}" type="sibTrans" cxnId="{9304EA2E-CD09-4A09-A9E1-DDEC7C36C3C2}">
      <dgm:prSet/>
      <dgm:spPr/>
      <dgm:t>
        <a:bodyPr/>
        <a:lstStyle/>
        <a:p>
          <a:endParaRPr lang="fr-FR"/>
        </a:p>
      </dgm:t>
    </dgm:pt>
    <dgm:pt modelId="{99C84BBD-E8E7-471D-B6ED-CD4EAB4EB8D2}">
      <dgm:prSet/>
      <dgm:spPr/>
      <dgm:t>
        <a:bodyPr/>
        <a:lstStyle/>
        <a:p>
          <a:r>
            <a:rPr lang="fr-FR" dirty="0" smtClean="0"/>
            <a:t>Business </a:t>
          </a:r>
          <a:r>
            <a:rPr lang="fr-FR" dirty="0" err="1" smtClean="0"/>
            <a:t>Angels</a:t>
          </a:r>
          <a:r>
            <a:rPr lang="fr-FR" dirty="0" smtClean="0"/>
            <a:t>  Sahel</a:t>
          </a:r>
          <a:endParaRPr lang="fr-FR" dirty="0"/>
        </a:p>
      </dgm:t>
    </dgm:pt>
    <dgm:pt modelId="{300A0926-F30A-4435-BE38-E4CABFBD6C8D}" type="parTrans" cxnId="{DF3BDCB9-7DE1-4CAF-930A-74D0CDD60951}">
      <dgm:prSet/>
      <dgm:spPr/>
      <dgm:t>
        <a:bodyPr/>
        <a:lstStyle/>
        <a:p>
          <a:endParaRPr lang="fr-FR"/>
        </a:p>
      </dgm:t>
    </dgm:pt>
    <dgm:pt modelId="{CB35439C-429E-48D4-A81C-2DB810CD9906}" type="sibTrans" cxnId="{DF3BDCB9-7DE1-4CAF-930A-74D0CDD60951}">
      <dgm:prSet/>
      <dgm:spPr/>
      <dgm:t>
        <a:bodyPr/>
        <a:lstStyle/>
        <a:p>
          <a:endParaRPr lang="fr-FR"/>
        </a:p>
      </dgm:t>
    </dgm:pt>
    <dgm:pt modelId="{3B4C23AE-2EF5-4396-99BD-68908E32F2B8}">
      <dgm:prSet/>
      <dgm:spPr/>
      <dgm:t>
        <a:bodyPr/>
        <a:lstStyle/>
        <a:p>
          <a:r>
            <a:rPr lang="fr-FR" dirty="0" smtClean="0"/>
            <a:t>CRIC</a:t>
          </a:r>
          <a:endParaRPr lang="fr-FR" dirty="0"/>
        </a:p>
      </dgm:t>
    </dgm:pt>
    <dgm:pt modelId="{EC3F2056-6A85-46E0-AEE3-B8A106A8C3C4}" type="parTrans" cxnId="{CC8F84C3-2796-4593-B03F-8EBB682EFA7E}">
      <dgm:prSet/>
      <dgm:spPr/>
      <dgm:t>
        <a:bodyPr/>
        <a:lstStyle/>
        <a:p>
          <a:endParaRPr lang="fr-FR"/>
        </a:p>
      </dgm:t>
    </dgm:pt>
    <dgm:pt modelId="{DF306726-027D-431D-B9BD-AE39F51E8E09}" type="sibTrans" cxnId="{CC8F84C3-2796-4593-B03F-8EBB682EFA7E}">
      <dgm:prSet/>
      <dgm:spPr/>
      <dgm:t>
        <a:bodyPr/>
        <a:lstStyle/>
        <a:p>
          <a:endParaRPr lang="fr-FR"/>
        </a:p>
      </dgm:t>
    </dgm:pt>
    <dgm:pt modelId="{E196BA52-1BA3-417E-BBB3-288F1451871C}" type="pres">
      <dgm:prSet presAssocID="{B68E26F0-BEEA-4ACE-8E15-7AA098E9765D}" presName="Name0" presStyleCnt="0">
        <dgm:presLayoutVars>
          <dgm:chMax val="1"/>
          <dgm:dir/>
          <dgm:animLvl val="ctr"/>
          <dgm:resizeHandles val="exact"/>
        </dgm:presLayoutVars>
      </dgm:prSet>
      <dgm:spPr/>
      <dgm:t>
        <a:bodyPr/>
        <a:lstStyle/>
        <a:p>
          <a:endParaRPr lang="fr-FR"/>
        </a:p>
      </dgm:t>
    </dgm:pt>
    <dgm:pt modelId="{0656DF71-0D51-4273-8608-E1EDFE2D136E}" type="pres">
      <dgm:prSet presAssocID="{BF65FC4E-64A0-421F-BE3E-0F05EA17AB6E}" presName="centerShape" presStyleLbl="node0" presStyleIdx="0" presStyleCnt="1"/>
      <dgm:spPr/>
      <dgm:t>
        <a:bodyPr/>
        <a:lstStyle/>
        <a:p>
          <a:endParaRPr lang="fr-FR"/>
        </a:p>
      </dgm:t>
    </dgm:pt>
    <dgm:pt modelId="{9450198C-B3C5-4867-90EA-72ADFB58498E}" type="pres">
      <dgm:prSet presAssocID="{650C417D-F7D0-4305-9EF6-F670118E6C5E}" presName="node" presStyleLbl="node1" presStyleIdx="0" presStyleCnt="8" custRadScaleRad="100116" custRadScaleInc="9032">
        <dgm:presLayoutVars>
          <dgm:bulletEnabled val="1"/>
        </dgm:presLayoutVars>
      </dgm:prSet>
      <dgm:spPr/>
      <dgm:t>
        <a:bodyPr/>
        <a:lstStyle/>
        <a:p>
          <a:endParaRPr lang="fr-FR"/>
        </a:p>
      </dgm:t>
    </dgm:pt>
    <dgm:pt modelId="{8C5D82CB-66BD-4DD3-867A-6B2F21EDE750}" type="pres">
      <dgm:prSet presAssocID="{650C417D-F7D0-4305-9EF6-F670118E6C5E}" presName="dummy" presStyleCnt="0"/>
      <dgm:spPr/>
    </dgm:pt>
    <dgm:pt modelId="{124ED1DA-135B-423C-94FF-1BBC5CC6AA0D}" type="pres">
      <dgm:prSet presAssocID="{1C112E00-C522-4BB6-BE18-936B2AA2FD4F}" presName="sibTrans" presStyleLbl="sibTrans2D1" presStyleIdx="0" presStyleCnt="8"/>
      <dgm:spPr/>
      <dgm:t>
        <a:bodyPr/>
        <a:lstStyle/>
        <a:p>
          <a:endParaRPr lang="fr-FR"/>
        </a:p>
      </dgm:t>
    </dgm:pt>
    <dgm:pt modelId="{12D09B02-EACB-498E-AA2A-A1AD9431A927}" type="pres">
      <dgm:prSet presAssocID="{8E3637F3-2EFC-4CC8-ADE5-53323E225095}" presName="node" presStyleLbl="node1" presStyleIdx="1" presStyleCnt="8">
        <dgm:presLayoutVars>
          <dgm:bulletEnabled val="1"/>
        </dgm:presLayoutVars>
      </dgm:prSet>
      <dgm:spPr/>
      <dgm:t>
        <a:bodyPr/>
        <a:lstStyle/>
        <a:p>
          <a:endParaRPr lang="fr-FR"/>
        </a:p>
      </dgm:t>
    </dgm:pt>
    <dgm:pt modelId="{0DA77E17-A913-4E0F-9E6E-649191EEF3FC}" type="pres">
      <dgm:prSet presAssocID="{8E3637F3-2EFC-4CC8-ADE5-53323E225095}" presName="dummy" presStyleCnt="0"/>
      <dgm:spPr/>
    </dgm:pt>
    <dgm:pt modelId="{55035E13-CA71-4287-90F6-65F8A17D3E73}" type="pres">
      <dgm:prSet presAssocID="{A5019F53-BFE6-489F-AA8B-E34716C6E955}" presName="sibTrans" presStyleLbl="sibTrans2D1" presStyleIdx="1" presStyleCnt="8"/>
      <dgm:spPr/>
      <dgm:t>
        <a:bodyPr/>
        <a:lstStyle/>
        <a:p>
          <a:endParaRPr lang="fr-FR"/>
        </a:p>
      </dgm:t>
    </dgm:pt>
    <dgm:pt modelId="{48C91ED5-33E0-4331-AEB1-157E3DEF88C0}" type="pres">
      <dgm:prSet presAssocID="{99D19D72-FC20-453F-BFF1-ADEE9B1424FA}" presName="node" presStyleLbl="node1" presStyleIdx="2" presStyleCnt="8" custRadScaleRad="105609" custRadScaleInc="-10343">
        <dgm:presLayoutVars>
          <dgm:bulletEnabled val="1"/>
        </dgm:presLayoutVars>
      </dgm:prSet>
      <dgm:spPr/>
      <dgm:t>
        <a:bodyPr/>
        <a:lstStyle/>
        <a:p>
          <a:endParaRPr lang="fr-FR"/>
        </a:p>
      </dgm:t>
    </dgm:pt>
    <dgm:pt modelId="{B1C1CE0C-C06E-496A-B13F-C480FE806965}" type="pres">
      <dgm:prSet presAssocID="{99D19D72-FC20-453F-BFF1-ADEE9B1424FA}" presName="dummy" presStyleCnt="0"/>
      <dgm:spPr/>
    </dgm:pt>
    <dgm:pt modelId="{E5ECA728-651A-40B2-B4B9-7369D4582D1B}" type="pres">
      <dgm:prSet presAssocID="{8B5AC971-3B72-4328-A0CD-7907DA2E633D}" presName="sibTrans" presStyleLbl="sibTrans2D1" presStyleIdx="2" presStyleCnt="8"/>
      <dgm:spPr/>
      <dgm:t>
        <a:bodyPr/>
        <a:lstStyle/>
        <a:p>
          <a:endParaRPr lang="fr-FR"/>
        </a:p>
      </dgm:t>
    </dgm:pt>
    <dgm:pt modelId="{FF6EA507-3AB1-4244-9792-76588E28CAC2}" type="pres">
      <dgm:prSet presAssocID="{3B4C23AE-2EF5-4396-99BD-68908E32F2B8}" presName="node" presStyleLbl="node1" presStyleIdx="3" presStyleCnt="8">
        <dgm:presLayoutVars>
          <dgm:bulletEnabled val="1"/>
        </dgm:presLayoutVars>
      </dgm:prSet>
      <dgm:spPr/>
      <dgm:t>
        <a:bodyPr/>
        <a:lstStyle/>
        <a:p>
          <a:endParaRPr lang="fr-FR"/>
        </a:p>
      </dgm:t>
    </dgm:pt>
    <dgm:pt modelId="{84196EC8-6246-46E2-9D6E-1C180C1B6186}" type="pres">
      <dgm:prSet presAssocID="{3B4C23AE-2EF5-4396-99BD-68908E32F2B8}" presName="dummy" presStyleCnt="0"/>
      <dgm:spPr/>
    </dgm:pt>
    <dgm:pt modelId="{41A81338-B63A-40C9-8EB6-161F03235435}" type="pres">
      <dgm:prSet presAssocID="{DF306726-027D-431D-B9BD-AE39F51E8E09}" presName="sibTrans" presStyleLbl="sibTrans2D1" presStyleIdx="3" presStyleCnt="8"/>
      <dgm:spPr/>
      <dgm:t>
        <a:bodyPr/>
        <a:lstStyle/>
        <a:p>
          <a:endParaRPr lang="fr-FR"/>
        </a:p>
      </dgm:t>
    </dgm:pt>
    <dgm:pt modelId="{51F25674-4403-4867-A8E2-4D4F49551BEE}" type="pres">
      <dgm:prSet presAssocID="{5BE69091-201E-4B64-B2FC-569B4F340DD2}" presName="node" presStyleLbl="node1" presStyleIdx="4" presStyleCnt="8">
        <dgm:presLayoutVars>
          <dgm:bulletEnabled val="1"/>
        </dgm:presLayoutVars>
      </dgm:prSet>
      <dgm:spPr/>
      <dgm:t>
        <a:bodyPr/>
        <a:lstStyle/>
        <a:p>
          <a:endParaRPr lang="fr-FR"/>
        </a:p>
      </dgm:t>
    </dgm:pt>
    <dgm:pt modelId="{BEA93C22-2739-465E-85E2-6D77625CB770}" type="pres">
      <dgm:prSet presAssocID="{5BE69091-201E-4B64-B2FC-569B4F340DD2}" presName="dummy" presStyleCnt="0"/>
      <dgm:spPr/>
    </dgm:pt>
    <dgm:pt modelId="{5C742517-97B3-48E0-84ED-92FAECA29780}" type="pres">
      <dgm:prSet presAssocID="{2F4DC0BA-E05E-4208-9C59-6F8C81B9E07B}" presName="sibTrans" presStyleLbl="sibTrans2D1" presStyleIdx="4" presStyleCnt="8"/>
      <dgm:spPr/>
      <dgm:t>
        <a:bodyPr/>
        <a:lstStyle/>
        <a:p>
          <a:endParaRPr lang="fr-FR"/>
        </a:p>
      </dgm:t>
    </dgm:pt>
    <dgm:pt modelId="{F6045C4F-A8D7-4564-B496-75113DD10A02}" type="pres">
      <dgm:prSet presAssocID="{0F79C1FD-6E5E-46D4-B14C-C169233786E5}" presName="node" presStyleLbl="node1" presStyleIdx="5" presStyleCnt="8">
        <dgm:presLayoutVars>
          <dgm:bulletEnabled val="1"/>
        </dgm:presLayoutVars>
      </dgm:prSet>
      <dgm:spPr/>
      <dgm:t>
        <a:bodyPr/>
        <a:lstStyle/>
        <a:p>
          <a:endParaRPr lang="fr-FR"/>
        </a:p>
      </dgm:t>
    </dgm:pt>
    <dgm:pt modelId="{E67C620B-7FF0-4AF9-AD23-29DAE2DC6309}" type="pres">
      <dgm:prSet presAssocID="{0F79C1FD-6E5E-46D4-B14C-C169233786E5}" presName="dummy" presStyleCnt="0"/>
      <dgm:spPr/>
    </dgm:pt>
    <dgm:pt modelId="{6343D171-B0EF-4D33-875B-F16E786EBF74}" type="pres">
      <dgm:prSet presAssocID="{EF7E7915-A9E8-4447-BC3C-5C77A652D777}" presName="sibTrans" presStyleLbl="sibTrans2D1" presStyleIdx="5" presStyleCnt="8"/>
      <dgm:spPr/>
      <dgm:t>
        <a:bodyPr/>
        <a:lstStyle/>
        <a:p>
          <a:endParaRPr lang="fr-FR"/>
        </a:p>
      </dgm:t>
    </dgm:pt>
    <dgm:pt modelId="{2C04CF6C-A7D0-4284-8831-E5AC2BD36790}" type="pres">
      <dgm:prSet presAssocID="{99C84BBD-E8E7-471D-B6ED-CD4EAB4EB8D2}" presName="node" presStyleLbl="node1" presStyleIdx="6" presStyleCnt="8">
        <dgm:presLayoutVars>
          <dgm:bulletEnabled val="1"/>
        </dgm:presLayoutVars>
      </dgm:prSet>
      <dgm:spPr/>
      <dgm:t>
        <a:bodyPr/>
        <a:lstStyle/>
        <a:p>
          <a:endParaRPr lang="fr-FR"/>
        </a:p>
      </dgm:t>
    </dgm:pt>
    <dgm:pt modelId="{45BE1559-2F74-4DDD-90C7-AD003D2CE9A6}" type="pres">
      <dgm:prSet presAssocID="{99C84BBD-E8E7-471D-B6ED-CD4EAB4EB8D2}" presName="dummy" presStyleCnt="0"/>
      <dgm:spPr/>
    </dgm:pt>
    <dgm:pt modelId="{3DD69FD6-B1F5-4559-ACE3-EC9ED0C58743}" type="pres">
      <dgm:prSet presAssocID="{CB35439C-429E-48D4-A81C-2DB810CD9906}" presName="sibTrans" presStyleLbl="sibTrans2D1" presStyleIdx="6" presStyleCnt="8"/>
      <dgm:spPr/>
      <dgm:t>
        <a:bodyPr/>
        <a:lstStyle/>
        <a:p>
          <a:endParaRPr lang="fr-FR"/>
        </a:p>
      </dgm:t>
    </dgm:pt>
    <dgm:pt modelId="{11F501FC-82D9-43B5-95B3-B14DB3D0D2B3}" type="pres">
      <dgm:prSet presAssocID="{C892F787-7F0D-4CFA-A9F4-3B5FEE66F1AD}" presName="node" presStyleLbl="node1" presStyleIdx="7" presStyleCnt="8">
        <dgm:presLayoutVars>
          <dgm:bulletEnabled val="1"/>
        </dgm:presLayoutVars>
      </dgm:prSet>
      <dgm:spPr/>
      <dgm:t>
        <a:bodyPr/>
        <a:lstStyle/>
        <a:p>
          <a:endParaRPr lang="fr-FR"/>
        </a:p>
      </dgm:t>
    </dgm:pt>
    <dgm:pt modelId="{FB86C7B8-ED0D-4788-A1EE-E97DD87E4267}" type="pres">
      <dgm:prSet presAssocID="{C892F787-7F0D-4CFA-A9F4-3B5FEE66F1AD}" presName="dummy" presStyleCnt="0"/>
      <dgm:spPr/>
    </dgm:pt>
    <dgm:pt modelId="{426EDBD1-2CD1-408A-BB64-26953B780B13}" type="pres">
      <dgm:prSet presAssocID="{36283511-7681-4291-B64A-6F80062B48E6}" presName="sibTrans" presStyleLbl="sibTrans2D1" presStyleIdx="7" presStyleCnt="8"/>
      <dgm:spPr/>
      <dgm:t>
        <a:bodyPr/>
        <a:lstStyle/>
        <a:p>
          <a:endParaRPr lang="fr-FR"/>
        </a:p>
      </dgm:t>
    </dgm:pt>
  </dgm:ptLst>
  <dgm:cxnLst>
    <dgm:cxn modelId="{DF3BDCB9-7DE1-4CAF-930A-74D0CDD60951}" srcId="{BF65FC4E-64A0-421F-BE3E-0F05EA17AB6E}" destId="{99C84BBD-E8E7-471D-B6ED-CD4EAB4EB8D2}" srcOrd="6" destOrd="0" parTransId="{300A0926-F30A-4435-BE38-E4CABFBD6C8D}" sibTransId="{CB35439C-429E-48D4-A81C-2DB810CD9906}"/>
    <dgm:cxn modelId="{4D84999C-448A-4C6A-8978-8E916527BDF3}" type="presOf" srcId="{C892F787-7F0D-4CFA-A9F4-3B5FEE66F1AD}" destId="{11F501FC-82D9-43B5-95B3-B14DB3D0D2B3}" srcOrd="0" destOrd="0" presId="urn:microsoft.com/office/officeart/2005/8/layout/radial6"/>
    <dgm:cxn modelId="{8CA39C7B-9B60-4FAC-8D03-189131A6C4E9}" type="presOf" srcId="{0F79C1FD-6E5E-46D4-B14C-C169233786E5}" destId="{F6045C4F-A8D7-4564-B496-75113DD10A02}" srcOrd="0" destOrd="0" presId="urn:microsoft.com/office/officeart/2005/8/layout/radial6"/>
    <dgm:cxn modelId="{CD930C6D-5971-4604-BC09-6A22F74EB4EB}" type="presOf" srcId="{BF65FC4E-64A0-421F-BE3E-0F05EA17AB6E}" destId="{0656DF71-0D51-4273-8608-E1EDFE2D136E}" srcOrd="0" destOrd="0" presId="urn:microsoft.com/office/officeart/2005/8/layout/radial6"/>
    <dgm:cxn modelId="{F88CF8E0-B228-4AA9-BEB7-03ED5CBAFDC4}" srcId="{BF65FC4E-64A0-421F-BE3E-0F05EA17AB6E}" destId="{8E3637F3-2EFC-4CC8-ADE5-53323E225095}" srcOrd="1" destOrd="0" parTransId="{9DAE1CFB-47AD-451E-AC85-940E412CFA4B}" sibTransId="{A5019F53-BFE6-489F-AA8B-E34716C6E955}"/>
    <dgm:cxn modelId="{B84D3C29-C0C9-4D9F-9EA4-9BDF6BC61F38}" type="presOf" srcId="{8B5AC971-3B72-4328-A0CD-7907DA2E633D}" destId="{E5ECA728-651A-40B2-B4B9-7369D4582D1B}" srcOrd="0" destOrd="0" presId="urn:microsoft.com/office/officeart/2005/8/layout/radial6"/>
    <dgm:cxn modelId="{213EFB4A-756E-4123-AEF5-1E5F226EA227}" type="presOf" srcId="{CB35439C-429E-48D4-A81C-2DB810CD9906}" destId="{3DD69FD6-B1F5-4559-ACE3-EC9ED0C58743}" srcOrd="0" destOrd="0" presId="urn:microsoft.com/office/officeart/2005/8/layout/radial6"/>
    <dgm:cxn modelId="{C8C34ACE-B9CC-4746-A265-933117ED1687}" type="presOf" srcId="{1C112E00-C522-4BB6-BE18-936B2AA2FD4F}" destId="{124ED1DA-135B-423C-94FF-1BBC5CC6AA0D}" srcOrd="0" destOrd="0" presId="urn:microsoft.com/office/officeart/2005/8/layout/radial6"/>
    <dgm:cxn modelId="{BA72EF3C-E835-40E3-94ED-85787BB839F7}" type="presOf" srcId="{EF7E7915-A9E8-4447-BC3C-5C77A652D777}" destId="{6343D171-B0EF-4D33-875B-F16E786EBF74}" srcOrd="0" destOrd="0" presId="urn:microsoft.com/office/officeart/2005/8/layout/radial6"/>
    <dgm:cxn modelId="{AA2DE8A2-C474-4EF7-96C0-138870F2718C}" type="presOf" srcId="{36283511-7681-4291-B64A-6F80062B48E6}" destId="{426EDBD1-2CD1-408A-BB64-26953B780B13}" srcOrd="0" destOrd="0" presId="urn:microsoft.com/office/officeart/2005/8/layout/radial6"/>
    <dgm:cxn modelId="{AAC91B60-26C6-4F44-A062-468F12957241}" type="presOf" srcId="{5BE69091-201E-4B64-B2FC-569B4F340DD2}" destId="{51F25674-4403-4867-A8E2-4D4F49551BEE}" srcOrd="0" destOrd="0" presId="urn:microsoft.com/office/officeart/2005/8/layout/radial6"/>
    <dgm:cxn modelId="{65B8C2F8-0421-4B0D-8B10-963EADDFF00F}" srcId="{BF65FC4E-64A0-421F-BE3E-0F05EA17AB6E}" destId="{99D19D72-FC20-453F-BFF1-ADEE9B1424FA}" srcOrd="2" destOrd="0" parTransId="{290B24B1-1FC3-477D-BD8D-AA37F3F76023}" sibTransId="{8B5AC971-3B72-4328-A0CD-7907DA2E633D}"/>
    <dgm:cxn modelId="{C867124C-D28C-48B7-80BF-71D55C2BCF9F}" type="presOf" srcId="{99C84BBD-E8E7-471D-B6ED-CD4EAB4EB8D2}" destId="{2C04CF6C-A7D0-4284-8831-E5AC2BD36790}" srcOrd="0" destOrd="0" presId="urn:microsoft.com/office/officeart/2005/8/layout/radial6"/>
    <dgm:cxn modelId="{2B865473-99BA-48FF-8E5F-397C9DB66F65}" type="presOf" srcId="{3B4C23AE-2EF5-4396-99BD-68908E32F2B8}" destId="{FF6EA507-3AB1-4244-9792-76588E28CAC2}" srcOrd="0" destOrd="0" presId="urn:microsoft.com/office/officeart/2005/8/layout/radial6"/>
    <dgm:cxn modelId="{9304EA2E-CD09-4A09-A9E1-DDEC7C36C3C2}" srcId="{BF65FC4E-64A0-421F-BE3E-0F05EA17AB6E}" destId="{5BE69091-201E-4B64-B2FC-569B4F340DD2}" srcOrd="4" destOrd="0" parTransId="{F14C55D0-6CD8-4650-AC71-5F6FD4E7F8B3}" sibTransId="{2F4DC0BA-E05E-4208-9C59-6F8C81B9E07B}"/>
    <dgm:cxn modelId="{2A080FF8-5E9C-4E74-BEB6-DBBD4E301F14}" type="presOf" srcId="{99D19D72-FC20-453F-BFF1-ADEE9B1424FA}" destId="{48C91ED5-33E0-4331-AEB1-157E3DEF88C0}" srcOrd="0" destOrd="0" presId="urn:microsoft.com/office/officeart/2005/8/layout/radial6"/>
    <dgm:cxn modelId="{8FECE23B-4C2A-4B60-A30E-590E85E43E33}" srcId="{BF65FC4E-64A0-421F-BE3E-0F05EA17AB6E}" destId="{650C417D-F7D0-4305-9EF6-F670118E6C5E}" srcOrd="0" destOrd="0" parTransId="{D3D14313-3AFA-430F-9A68-C2DBC2EE689B}" sibTransId="{1C112E00-C522-4BB6-BE18-936B2AA2FD4F}"/>
    <dgm:cxn modelId="{FF80E4F6-FE0D-4350-8D7A-C4C167C97250}" type="presOf" srcId="{B68E26F0-BEEA-4ACE-8E15-7AA098E9765D}" destId="{E196BA52-1BA3-417E-BBB3-288F1451871C}" srcOrd="0" destOrd="0" presId="urn:microsoft.com/office/officeart/2005/8/layout/radial6"/>
    <dgm:cxn modelId="{CC8F84C3-2796-4593-B03F-8EBB682EFA7E}" srcId="{BF65FC4E-64A0-421F-BE3E-0F05EA17AB6E}" destId="{3B4C23AE-2EF5-4396-99BD-68908E32F2B8}" srcOrd="3" destOrd="0" parTransId="{EC3F2056-6A85-46E0-AEE3-B8A106A8C3C4}" sibTransId="{DF306726-027D-431D-B9BD-AE39F51E8E09}"/>
    <dgm:cxn modelId="{5CF78FE8-BE1D-419E-BD38-5208282FCB8B}" srcId="{B68E26F0-BEEA-4ACE-8E15-7AA098E9765D}" destId="{BF65FC4E-64A0-421F-BE3E-0F05EA17AB6E}" srcOrd="0" destOrd="0" parTransId="{D7D43A04-4DE5-41AE-9AFF-BCC652A83077}" sibTransId="{C42CA732-0CAF-4490-BD97-628B0D06B967}"/>
    <dgm:cxn modelId="{3B8DAE9F-1E1F-42FF-9FD0-AC3B50AE10FA}" type="presOf" srcId="{A5019F53-BFE6-489F-AA8B-E34716C6E955}" destId="{55035E13-CA71-4287-90F6-65F8A17D3E73}" srcOrd="0" destOrd="0" presId="urn:microsoft.com/office/officeart/2005/8/layout/radial6"/>
    <dgm:cxn modelId="{565B531F-17A1-49E9-83C1-12EB1F0EA4FD}" type="presOf" srcId="{8E3637F3-2EFC-4CC8-ADE5-53323E225095}" destId="{12D09B02-EACB-498E-AA2A-A1AD9431A927}" srcOrd="0" destOrd="0" presId="urn:microsoft.com/office/officeart/2005/8/layout/radial6"/>
    <dgm:cxn modelId="{F321BC03-EBE1-4572-886C-4F71D97C16B0}" type="presOf" srcId="{650C417D-F7D0-4305-9EF6-F670118E6C5E}" destId="{9450198C-B3C5-4867-90EA-72ADFB58498E}" srcOrd="0" destOrd="0" presId="urn:microsoft.com/office/officeart/2005/8/layout/radial6"/>
    <dgm:cxn modelId="{4DF26D53-0989-4C1A-921F-E462E4600EFB}" type="presOf" srcId="{DF306726-027D-431D-B9BD-AE39F51E8E09}" destId="{41A81338-B63A-40C9-8EB6-161F03235435}" srcOrd="0" destOrd="0" presId="urn:microsoft.com/office/officeart/2005/8/layout/radial6"/>
    <dgm:cxn modelId="{872B9B5D-2181-4485-B42F-96C09FC7CED6}" srcId="{BF65FC4E-64A0-421F-BE3E-0F05EA17AB6E}" destId="{0F79C1FD-6E5E-46D4-B14C-C169233786E5}" srcOrd="5" destOrd="0" parTransId="{C26B5CC2-0646-4B9D-B1EB-C2700218B332}" sibTransId="{EF7E7915-A9E8-4447-BC3C-5C77A652D777}"/>
    <dgm:cxn modelId="{05E51B44-526E-4B47-A145-E3A3CC921D91}" srcId="{BF65FC4E-64A0-421F-BE3E-0F05EA17AB6E}" destId="{C892F787-7F0D-4CFA-A9F4-3B5FEE66F1AD}" srcOrd="7" destOrd="0" parTransId="{857AA3BC-FA39-4664-8FDD-2A4789FA7792}" sibTransId="{36283511-7681-4291-B64A-6F80062B48E6}"/>
    <dgm:cxn modelId="{77D72122-18C9-4040-A6EC-70324615DBD7}" type="presOf" srcId="{2F4DC0BA-E05E-4208-9C59-6F8C81B9E07B}" destId="{5C742517-97B3-48E0-84ED-92FAECA29780}" srcOrd="0" destOrd="0" presId="urn:microsoft.com/office/officeart/2005/8/layout/radial6"/>
    <dgm:cxn modelId="{3AFDE1C8-C8D7-43D1-83A6-67ABF1FF2D89}" type="presParOf" srcId="{E196BA52-1BA3-417E-BBB3-288F1451871C}" destId="{0656DF71-0D51-4273-8608-E1EDFE2D136E}" srcOrd="0" destOrd="0" presId="urn:microsoft.com/office/officeart/2005/8/layout/radial6"/>
    <dgm:cxn modelId="{ACB8F17B-E3BA-43EE-AB8E-3234A58D6394}" type="presParOf" srcId="{E196BA52-1BA3-417E-BBB3-288F1451871C}" destId="{9450198C-B3C5-4867-90EA-72ADFB58498E}" srcOrd="1" destOrd="0" presId="urn:microsoft.com/office/officeart/2005/8/layout/radial6"/>
    <dgm:cxn modelId="{FCE9CD52-03AC-4384-88DF-2E94689EBEA8}" type="presParOf" srcId="{E196BA52-1BA3-417E-BBB3-288F1451871C}" destId="{8C5D82CB-66BD-4DD3-867A-6B2F21EDE750}" srcOrd="2" destOrd="0" presId="urn:microsoft.com/office/officeart/2005/8/layout/radial6"/>
    <dgm:cxn modelId="{AD1057CB-EED0-4172-B937-E8075C9CF710}" type="presParOf" srcId="{E196BA52-1BA3-417E-BBB3-288F1451871C}" destId="{124ED1DA-135B-423C-94FF-1BBC5CC6AA0D}" srcOrd="3" destOrd="0" presId="urn:microsoft.com/office/officeart/2005/8/layout/radial6"/>
    <dgm:cxn modelId="{52442472-F32B-4618-958E-4021B238E082}" type="presParOf" srcId="{E196BA52-1BA3-417E-BBB3-288F1451871C}" destId="{12D09B02-EACB-498E-AA2A-A1AD9431A927}" srcOrd="4" destOrd="0" presId="urn:microsoft.com/office/officeart/2005/8/layout/radial6"/>
    <dgm:cxn modelId="{B7102BDE-21CE-4BDA-9E37-5FD17CE14F3C}" type="presParOf" srcId="{E196BA52-1BA3-417E-BBB3-288F1451871C}" destId="{0DA77E17-A913-4E0F-9E6E-649191EEF3FC}" srcOrd="5" destOrd="0" presId="urn:microsoft.com/office/officeart/2005/8/layout/radial6"/>
    <dgm:cxn modelId="{40D748CD-F510-49AC-AA09-8540728AB7F6}" type="presParOf" srcId="{E196BA52-1BA3-417E-BBB3-288F1451871C}" destId="{55035E13-CA71-4287-90F6-65F8A17D3E73}" srcOrd="6" destOrd="0" presId="urn:microsoft.com/office/officeart/2005/8/layout/radial6"/>
    <dgm:cxn modelId="{E4E32DF8-AF61-455B-950F-7A5FD0D320CC}" type="presParOf" srcId="{E196BA52-1BA3-417E-BBB3-288F1451871C}" destId="{48C91ED5-33E0-4331-AEB1-157E3DEF88C0}" srcOrd="7" destOrd="0" presId="urn:microsoft.com/office/officeart/2005/8/layout/radial6"/>
    <dgm:cxn modelId="{EDEC5291-0126-4DFE-9EA3-C1389789045B}" type="presParOf" srcId="{E196BA52-1BA3-417E-BBB3-288F1451871C}" destId="{B1C1CE0C-C06E-496A-B13F-C480FE806965}" srcOrd="8" destOrd="0" presId="urn:microsoft.com/office/officeart/2005/8/layout/radial6"/>
    <dgm:cxn modelId="{3A107AF0-4BC4-436A-A51D-64082C345DC5}" type="presParOf" srcId="{E196BA52-1BA3-417E-BBB3-288F1451871C}" destId="{E5ECA728-651A-40B2-B4B9-7369D4582D1B}" srcOrd="9" destOrd="0" presId="urn:microsoft.com/office/officeart/2005/8/layout/radial6"/>
    <dgm:cxn modelId="{D52AAAF8-667B-4743-8D84-401FE4D335F0}" type="presParOf" srcId="{E196BA52-1BA3-417E-BBB3-288F1451871C}" destId="{FF6EA507-3AB1-4244-9792-76588E28CAC2}" srcOrd="10" destOrd="0" presId="urn:microsoft.com/office/officeart/2005/8/layout/radial6"/>
    <dgm:cxn modelId="{97D147C1-EBEB-4EF5-8292-3F36C4AE5744}" type="presParOf" srcId="{E196BA52-1BA3-417E-BBB3-288F1451871C}" destId="{84196EC8-6246-46E2-9D6E-1C180C1B6186}" srcOrd="11" destOrd="0" presId="urn:microsoft.com/office/officeart/2005/8/layout/radial6"/>
    <dgm:cxn modelId="{126E7B68-E4CD-45B5-978B-C4E924414DB8}" type="presParOf" srcId="{E196BA52-1BA3-417E-BBB3-288F1451871C}" destId="{41A81338-B63A-40C9-8EB6-161F03235435}" srcOrd="12" destOrd="0" presId="urn:microsoft.com/office/officeart/2005/8/layout/radial6"/>
    <dgm:cxn modelId="{FD0EAC89-AAE6-42F0-8186-4F56CE513B63}" type="presParOf" srcId="{E196BA52-1BA3-417E-BBB3-288F1451871C}" destId="{51F25674-4403-4867-A8E2-4D4F49551BEE}" srcOrd="13" destOrd="0" presId="urn:microsoft.com/office/officeart/2005/8/layout/radial6"/>
    <dgm:cxn modelId="{87D8D1AD-CB1B-4A03-9559-4737FFF1A9A5}" type="presParOf" srcId="{E196BA52-1BA3-417E-BBB3-288F1451871C}" destId="{BEA93C22-2739-465E-85E2-6D77625CB770}" srcOrd="14" destOrd="0" presId="urn:microsoft.com/office/officeart/2005/8/layout/radial6"/>
    <dgm:cxn modelId="{BDC11160-0072-4072-8429-CA32D16F5CD5}" type="presParOf" srcId="{E196BA52-1BA3-417E-BBB3-288F1451871C}" destId="{5C742517-97B3-48E0-84ED-92FAECA29780}" srcOrd="15" destOrd="0" presId="urn:microsoft.com/office/officeart/2005/8/layout/radial6"/>
    <dgm:cxn modelId="{985111CA-BE30-459B-B694-EF2F25532C4E}" type="presParOf" srcId="{E196BA52-1BA3-417E-BBB3-288F1451871C}" destId="{F6045C4F-A8D7-4564-B496-75113DD10A02}" srcOrd="16" destOrd="0" presId="urn:microsoft.com/office/officeart/2005/8/layout/radial6"/>
    <dgm:cxn modelId="{34DF795D-0148-43BA-AF3F-11EE772A2E9B}" type="presParOf" srcId="{E196BA52-1BA3-417E-BBB3-288F1451871C}" destId="{E67C620B-7FF0-4AF9-AD23-29DAE2DC6309}" srcOrd="17" destOrd="0" presId="urn:microsoft.com/office/officeart/2005/8/layout/radial6"/>
    <dgm:cxn modelId="{7318B95C-FB35-411B-9EC5-8F9B65820D47}" type="presParOf" srcId="{E196BA52-1BA3-417E-BBB3-288F1451871C}" destId="{6343D171-B0EF-4D33-875B-F16E786EBF74}" srcOrd="18" destOrd="0" presId="urn:microsoft.com/office/officeart/2005/8/layout/radial6"/>
    <dgm:cxn modelId="{107EF5F8-5350-4DC0-ABAE-3A6C2F4777C5}" type="presParOf" srcId="{E196BA52-1BA3-417E-BBB3-288F1451871C}" destId="{2C04CF6C-A7D0-4284-8831-E5AC2BD36790}" srcOrd="19" destOrd="0" presId="urn:microsoft.com/office/officeart/2005/8/layout/radial6"/>
    <dgm:cxn modelId="{8A765D35-4A93-4270-AD34-D1F0B0A3E385}" type="presParOf" srcId="{E196BA52-1BA3-417E-BBB3-288F1451871C}" destId="{45BE1559-2F74-4DDD-90C7-AD003D2CE9A6}" srcOrd="20" destOrd="0" presId="urn:microsoft.com/office/officeart/2005/8/layout/radial6"/>
    <dgm:cxn modelId="{A1EFD36E-8AEA-463C-812E-23A3969100DA}" type="presParOf" srcId="{E196BA52-1BA3-417E-BBB3-288F1451871C}" destId="{3DD69FD6-B1F5-4559-ACE3-EC9ED0C58743}" srcOrd="21" destOrd="0" presId="urn:microsoft.com/office/officeart/2005/8/layout/radial6"/>
    <dgm:cxn modelId="{399B3F93-C4C2-480C-BEC2-D60F47DDF9A2}" type="presParOf" srcId="{E196BA52-1BA3-417E-BBB3-288F1451871C}" destId="{11F501FC-82D9-43B5-95B3-B14DB3D0D2B3}" srcOrd="22" destOrd="0" presId="urn:microsoft.com/office/officeart/2005/8/layout/radial6"/>
    <dgm:cxn modelId="{0D1F1B4D-1AAD-4DE1-9FE2-E9565C38DD42}" type="presParOf" srcId="{E196BA52-1BA3-417E-BBB3-288F1451871C}" destId="{FB86C7B8-ED0D-4788-A1EE-E97DD87E4267}" srcOrd="23" destOrd="0" presId="urn:microsoft.com/office/officeart/2005/8/layout/radial6"/>
    <dgm:cxn modelId="{6F85C92E-C5B5-4B28-A717-3550B76BD0EB}" type="presParOf" srcId="{E196BA52-1BA3-417E-BBB3-288F1451871C}" destId="{426EDBD1-2CD1-408A-BB64-26953B780B13}" srcOrd="24" destOrd="0" presId="urn:microsoft.com/office/officeart/2005/8/layout/radial6"/>
  </dgm:cxnLst>
  <dgm:bg/>
  <dgm:whole/>
</dgm:dataModel>
</file>

<file path=ppt/diagrams/data2.xml><?xml version="1.0" encoding="utf-8"?>
<dgm:dataModel xmlns:dgm="http://schemas.openxmlformats.org/drawingml/2006/diagram" xmlns:a="http://schemas.openxmlformats.org/drawingml/2006/main">
  <dgm:ptLst>
    <dgm:pt modelId="{63488D83-BDB4-4CA3-A7A6-C2016FE91990}" type="doc">
      <dgm:prSet loTypeId="urn:microsoft.com/office/officeart/2005/8/layout/cycle5" loCatId="cycle" qsTypeId="urn:microsoft.com/office/officeart/2005/8/quickstyle/simple1" qsCatId="simple" csTypeId="urn:microsoft.com/office/officeart/2005/8/colors/colorful2" csCatId="colorful" phldr="1"/>
      <dgm:spPr/>
      <dgm:t>
        <a:bodyPr/>
        <a:lstStyle/>
        <a:p>
          <a:endParaRPr lang="fr-FR"/>
        </a:p>
      </dgm:t>
    </dgm:pt>
    <dgm:pt modelId="{AAC6534C-E019-41C4-BEA0-F856FED81BEB}">
      <dgm:prSet phldrT="[Texte]"/>
      <dgm:spPr/>
      <dgm:t>
        <a:bodyPr/>
        <a:lstStyle/>
        <a:p>
          <a:r>
            <a:rPr lang="fr-FR" dirty="0" smtClean="0"/>
            <a:t>Invention</a:t>
          </a:r>
          <a:endParaRPr lang="fr-FR" dirty="0"/>
        </a:p>
      </dgm:t>
    </dgm:pt>
    <dgm:pt modelId="{3001443C-0D10-49E1-A85B-D63FB9F9EF9E}" type="parTrans" cxnId="{EC6BF7A7-E992-4490-B69E-593ED2C86607}">
      <dgm:prSet/>
      <dgm:spPr/>
      <dgm:t>
        <a:bodyPr/>
        <a:lstStyle/>
        <a:p>
          <a:endParaRPr lang="fr-FR"/>
        </a:p>
      </dgm:t>
    </dgm:pt>
    <dgm:pt modelId="{A44C2559-308B-4AEB-97F9-A61AC371132C}" type="sibTrans" cxnId="{EC6BF7A7-E992-4490-B69E-593ED2C86607}">
      <dgm:prSet/>
      <dgm:spPr/>
      <dgm:t>
        <a:bodyPr/>
        <a:lstStyle/>
        <a:p>
          <a:endParaRPr lang="fr-FR"/>
        </a:p>
      </dgm:t>
    </dgm:pt>
    <dgm:pt modelId="{6401ADF9-1E64-4B88-8F14-2A3B4CAA8DA6}">
      <dgm:prSet phldrT="[Texte]"/>
      <dgm:spPr/>
      <dgm:t>
        <a:bodyPr/>
        <a:lstStyle/>
        <a:p>
          <a:r>
            <a:rPr lang="fr-FR" dirty="0" err="1" smtClean="0"/>
            <a:t>Assessment</a:t>
          </a:r>
          <a:endParaRPr lang="fr-FR" dirty="0"/>
        </a:p>
      </dgm:t>
    </dgm:pt>
    <dgm:pt modelId="{B9099F08-7691-4ABB-B8D8-D5935E95873B}" type="parTrans" cxnId="{2074BBE2-9D35-4549-B12A-5E2E7295A547}">
      <dgm:prSet/>
      <dgm:spPr/>
      <dgm:t>
        <a:bodyPr/>
        <a:lstStyle/>
        <a:p>
          <a:endParaRPr lang="fr-FR"/>
        </a:p>
      </dgm:t>
    </dgm:pt>
    <dgm:pt modelId="{BDF1995D-A2B7-4175-95DB-0F39D995AB62}" type="sibTrans" cxnId="{2074BBE2-9D35-4549-B12A-5E2E7295A547}">
      <dgm:prSet/>
      <dgm:spPr/>
      <dgm:t>
        <a:bodyPr/>
        <a:lstStyle/>
        <a:p>
          <a:endParaRPr lang="fr-FR"/>
        </a:p>
      </dgm:t>
    </dgm:pt>
    <dgm:pt modelId="{AFFDAB65-D71B-4799-9F04-B70CE58CD11C}">
      <dgm:prSet phldrT="[Texte]"/>
      <dgm:spPr/>
      <dgm:t>
        <a:bodyPr/>
        <a:lstStyle/>
        <a:p>
          <a:r>
            <a:rPr lang="fr-FR" dirty="0" smtClean="0"/>
            <a:t>Protection</a:t>
          </a:r>
          <a:endParaRPr lang="fr-FR" dirty="0"/>
        </a:p>
      </dgm:t>
    </dgm:pt>
    <dgm:pt modelId="{0E71A10B-0F24-47FA-96D0-1FFBA3966D27}" type="parTrans" cxnId="{076F5F4D-7EAD-4607-B6BC-14A6071F5C2E}">
      <dgm:prSet/>
      <dgm:spPr/>
      <dgm:t>
        <a:bodyPr/>
        <a:lstStyle/>
        <a:p>
          <a:endParaRPr lang="fr-FR"/>
        </a:p>
      </dgm:t>
    </dgm:pt>
    <dgm:pt modelId="{D754F670-7106-4676-81AB-529BA3BA351C}" type="sibTrans" cxnId="{076F5F4D-7EAD-4607-B6BC-14A6071F5C2E}">
      <dgm:prSet/>
      <dgm:spPr/>
      <dgm:t>
        <a:bodyPr/>
        <a:lstStyle/>
        <a:p>
          <a:endParaRPr lang="fr-FR"/>
        </a:p>
      </dgm:t>
    </dgm:pt>
    <dgm:pt modelId="{CF30DB8F-A08A-4CA7-9207-F6B2153A75EC}">
      <dgm:prSet phldrT="[Texte]"/>
      <dgm:spPr/>
      <dgm:t>
        <a:bodyPr/>
        <a:lstStyle/>
        <a:p>
          <a:r>
            <a:rPr lang="fr-FR" dirty="0" smtClean="0"/>
            <a:t>Marketing</a:t>
          </a:r>
          <a:endParaRPr lang="fr-FR" dirty="0"/>
        </a:p>
      </dgm:t>
    </dgm:pt>
    <dgm:pt modelId="{226E30E2-4113-4B6B-B798-4881711F5E9E}" type="parTrans" cxnId="{FDFF8227-A0AA-42DA-94CC-0A6AF6402DE0}">
      <dgm:prSet/>
      <dgm:spPr/>
      <dgm:t>
        <a:bodyPr/>
        <a:lstStyle/>
        <a:p>
          <a:endParaRPr lang="fr-FR"/>
        </a:p>
      </dgm:t>
    </dgm:pt>
    <dgm:pt modelId="{6694C2E3-08CD-49D9-A298-385EBAA28751}" type="sibTrans" cxnId="{FDFF8227-A0AA-42DA-94CC-0A6AF6402DE0}">
      <dgm:prSet/>
      <dgm:spPr/>
      <dgm:t>
        <a:bodyPr/>
        <a:lstStyle/>
        <a:p>
          <a:endParaRPr lang="fr-FR"/>
        </a:p>
      </dgm:t>
    </dgm:pt>
    <dgm:pt modelId="{9E5E6253-C10A-48AF-98E7-90FA46AA3A77}">
      <dgm:prSet phldrT="[Texte]"/>
      <dgm:spPr/>
      <dgm:t>
        <a:bodyPr/>
        <a:lstStyle/>
        <a:p>
          <a:pPr algn="ctr"/>
          <a:r>
            <a:rPr lang="fr-FR" dirty="0" smtClean="0"/>
            <a:t>Financial Return</a:t>
          </a:r>
          <a:endParaRPr lang="fr-FR" dirty="0"/>
        </a:p>
      </dgm:t>
    </dgm:pt>
    <dgm:pt modelId="{0A58E79D-5849-4631-941B-263DEFF9CF20}" type="parTrans" cxnId="{0AB7AE9F-41BD-40F1-854A-B04ADD3BE68F}">
      <dgm:prSet/>
      <dgm:spPr/>
      <dgm:t>
        <a:bodyPr/>
        <a:lstStyle/>
        <a:p>
          <a:endParaRPr lang="fr-FR"/>
        </a:p>
      </dgm:t>
    </dgm:pt>
    <dgm:pt modelId="{5B98D23F-56A7-4912-B684-9C77754125D0}" type="sibTrans" cxnId="{0AB7AE9F-41BD-40F1-854A-B04ADD3BE68F}">
      <dgm:prSet/>
      <dgm:spPr/>
      <dgm:t>
        <a:bodyPr/>
        <a:lstStyle/>
        <a:p>
          <a:endParaRPr lang="fr-FR"/>
        </a:p>
      </dgm:t>
    </dgm:pt>
    <dgm:pt modelId="{1B27BB46-F984-4F7D-897E-2C2C25B26A93}">
      <dgm:prSet/>
      <dgm:spPr/>
      <dgm:t>
        <a:bodyPr/>
        <a:lstStyle/>
        <a:p>
          <a:r>
            <a:rPr lang="fr-FR" dirty="0" smtClean="0"/>
            <a:t>Invention </a:t>
          </a:r>
          <a:r>
            <a:rPr lang="fr-FR" dirty="0" err="1" smtClean="0"/>
            <a:t>Disclosure</a:t>
          </a:r>
          <a:endParaRPr lang="fr-FR" dirty="0"/>
        </a:p>
      </dgm:t>
    </dgm:pt>
    <dgm:pt modelId="{6582D9B4-C413-441A-A7C8-AB21D8212F93}" type="parTrans" cxnId="{9257DDAD-FBBE-41D9-AE1D-7849AD72EED1}">
      <dgm:prSet/>
      <dgm:spPr/>
      <dgm:t>
        <a:bodyPr/>
        <a:lstStyle/>
        <a:p>
          <a:endParaRPr lang="fr-FR"/>
        </a:p>
      </dgm:t>
    </dgm:pt>
    <dgm:pt modelId="{4EDBC276-BAFB-4872-9766-EE5F9C10B810}" type="sibTrans" cxnId="{9257DDAD-FBBE-41D9-AE1D-7849AD72EED1}">
      <dgm:prSet/>
      <dgm:spPr/>
      <dgm:t>
        <a:bodyPr/>
        <a:lstStyle/>
        <a:p>
          <a:endParaRPr lang="fr-FR"/>
        </a:p>
      </dgm:t>
    </dgm:pt>
    <dgm:pt modelId="{65884C7F-41FC-4B8E-A151-5DC9F27015F2}">
      <dgm:prSet/>
      <dgm:spPr/>
      <dgm:t>
        <a:bodyPr/>
        <a:lstStyle/>
        <a:p>
          <a:r>
            <a:rPr lang="fr-FR" dirty="0" err="1" smtClean="0"/>
            <a:t>Licensing</a:t>
          </a:r>
          <a:endParaRPr lang="fr-FR" dirty="0"/>
        </a:p>
      </dgm:t>
    </dgm:pt>
    <dgm:pt modelId="{0D0EBE8C-A30E-42EA-8493-D9BA8E7F9EC4}" type="parTrans" cxnId="{2FE93E78-0784-4748-B155-A14C42D43E22}">
      <dgm:prSet/>
      <dgm:spPr/>
      <dgm:t>
        <a:bodyPr/>
        <a:lstStyle/>
        <a:p>
          <a:endParaRPr lang="fr-FR"/>
        </a:p>
      </dgm:t>
    </dgm:pt>
    <dgm:pt modelId="{4E4D995D-A9C1-47B8-911E-519DDFF95BEC}" type="sibTrans" cxnId="{2FE93E78-0784-4748-B155-A14C42D43E22}">
      <dgm:prSet/>
      <dgm:spPr/>
      <dgm:t>
        <a:bodyPr/>
        <a:lstStyle/>
        <a:p>
          <a:endParaRPr lang="fr-FR"/>
        </a:p>
      </dgm:t>
    </dgm:pt>
    <dgm:pt modelId="{F9EA1251-2809-4384-B861-77F38062601D}" type="pres">
      <dgm:prSet presAssocID="{63488D83-BDB4-4CA3-A7A6-C2016FE91990}" presName="cycle" presStyleCnt="0">
        <dgm:presLayoutVars>
          <dgm:dir/>
          <dgm:resizeHandles val="exact"/>
        </dgm:presLayoutVars>
      </dgm:prSet>
      <dgm:spPr/>
      <dgm:t>
        <a:bodyPr/>
        <a:lstStyle/>
        <a:p>
          <a:endParaRPr lang="fr-FR"/>
        </a:p>
      </dgm:t>
    </dgm:pt>
    <dgm:pt modelId="{924C9120-F979-42E4-A3D1-AF7259F79192}" type="pres">
      <dgm:prSet presAssocID="{AAC6534C-E019-41C4-BEA0-F856FED81BEB}" presName="node" presStyleLbl="node1" presStyleIdx="0" presStyleCnt="7" custScaleX="85619">
        <dgm:presLayoutVars>
          <dgm:bulletEnabled val="1"/>
        </dgm:presLayoutVars>
      </dgm:prSet>
      <dgm:spPr/>
      <dgm:t>
        <a:bodyPr/>
        <a:lstStyle/>
        <a:p>
          <a:endParaRPr lang="fr-FR"/>
        </a:p>
      </dgm:t>
    </dgm:pt>
    <dgm:pt modelId="{7A0D45F8-A99F-4CA3-B457-F45163CCA08B}" type="pres">
      <dgm:prSet presAssocID="{AAC6534C-E019-41C4-BEA0-F856FED81BEB}" presName="spNode" presStyleCnt="0"/>
      <dgm:spPr/>
    </dgm:pt>
    <dgm:pt modelId="{BCFC4433-D066-4890-8D23-B5CCC99AD129}" type="pres">
      <dgm:prSet presAssocID="{A44C2559-308B-4AEB-97F9-A61AC371132C}" presName="sibTrans" presStyleLbl="sibTrans1D1" presStyleIdx="0" presStyleCnt="7"/>
      <dgm:spPr/>
      <dgm:t>
        <a:bodyPr/>
        <a:lstStyle/>
        <a:p>
          <a:endParaRPr lang="fr-FR"/>
        </a:p>
      </dgm:t>
    </dgm:pt>
    <dgm:pt modelId="{D81B5D2F-75BF-45C9-BD13-08DDA0E34561}" type="pres">
      <dgm:prSet presAssocID="{1B27BB46-F984-4F7D-897E-2C2C25B26A93}" presName="node" presStyleLbl="node1" presStyleIdx="1" presStyleCnt="7">
        <dgm:presLayoutVars>
          <dgm:bulletEnabled val="1"/>
        </dgm:presLayoutVars>
      </dgm:prSet>
      <dgm:spPr/>
      <dgm:t>
        <a:bodyPr/>
        <a:lstStyle/>
        <a:p>
          <a:endParaRPr lang="fr-FR"/>
        </a:p>
      </dgm:t>
    </dgm:pt>
    <dgm:pt modelId="{4C0AB5F9-6BF7-4D2E-ABD4-476E9F0188EC}" type="pres">
      <dgm:prSet presAssocID="{1B27BB46-F984-4F7D-897E-2C2C25B26A93}" presName="spNode" presStyleCnt="0"/>
      <dgm:spPr/>
    </dgm:pt>
    <dgm:pt modelId="{B67BE0D5-3D19-4F92-838E-47DA4F987112}" type="pres">
      <dgm:prSet presAssocID="{4EDBC276-BAFB-4872-9766-EE5F9C10B810}" presName="sibTrans" presStyleLbl="sibTrans1D1" presStyleIdx="1" presStyleCnt="7"/>
      <dgm:spPr/>
      <dgm:t>
        <a:bodyPr/>
        <a:lstStyle/>
        <a:p>
          <a:endParaRPr lang="fr-FR"/>
        </a:p>
      </dgm:t>
    </dgm:pt>
    <dgm:pt modelId="{8123E430-146A-434F-AC3D-70E84908184F}" type="pres">
      <dgm:prSet presAssocID="{6401ADF9-1E64-4B88-8F14-2A3B4CAA8DA6}" presName="node" presStyleLbl="node1" presStyleIdx="2" presStyleCnt="7">
        <dgm:presLayoutVars>
          <dgm:bulletEnabled val="1"/>
        </dgm:presLayoutVars>
      </dgm:prSet>
      <dgm:spPr/>
      <dgm:t>
        <a:bodyPr/>
        <a:lstStyle/>
        <a:p>
          <a:endParaRPr lang="fr-FR"/>
        </a:p>
      </dgm:t>
    </dgm:pt>
    <dgm:pt modelId="{DAE74035-FA28-430A-9DAB-626D44E96ED5}" type="pres">
      <dgm:prSet presAssocID="{6401ADF9-1E64-4B88-8F14-2A3B4CAA8DA6}" presName="spNode" presStyleCnt="0"/>
      <dgm:spPr/>
    </dgm:pt>
    <dgm:pt modelId="{AC21F3D8-E93C-412B-AD4C-2769FA4F5A75}" type="pres">
      <dgm:prSet presAssocID="{BDF1995D-A2B7-4175-95DB-0F39D995AB62}" presName="sibTrans" presStyleLbl="sibTrans1D1" presStyleIdx="2" presStyleCnt="7"/>
      <dgm:spPr/>
      <dgm:t>
        <a:bodyPr/>
        <a:lstStyle/>
        <a:p>
          <a:endParaRPr lang="fr-FR"/>
        </a:p>
      </dgm:t>
    </dgm:pt>
    <dgm:pt modelId="{F5463829-E54F-4D25-9C91-E8F6FAE55CB4}" type="pres">
      <dgm:prSet presAssocID="{AFFDAB65-D71B-4799-9F04-B70CE58CD11C}" presName="node" presStyleLbl="node1" presStyleIdx="3" presStyleCnt="7">
        <dgm:presLayoutVars>
          <dgm:bulletEnabled val="1"/>
        </dgm:presLayoutVars>
      </dgm:prSet>
      <dgm:spPr/>
      <dgm:t>
        <a:bodyPr/>
        <a:lstStyle/>
        <a:p>
          <a:endParaRPr lang="fr-FR"/>
        </a:p>
      </dgm:t>
    </dgm:pt>
    <dgm:pt modelId="{3770CD9E-383D-453F-80EE-085B180E78B5}" type="pres">
      <dgm:prSet presAssocID="{AFFDAB65-D71B-4799-9F04-B70CE58CD11C}" presName="spNode" presStyleCnt="0"/>
      <dgm:spPr/>
    </dgm:pt>
    <dgm:pt modelId="{F7FE9A64-BD0B-4714-8B50-9747F342F745}" type="pres">
      <dgm:prSet presAssocID="{D754F670-7106-4676-81AB-529BA3BA351C}" presName="sibTrans" presStyleLbl="sibTrans1D1" presStyleIdx="3" presStyleCnt="7"/>
      <dgm:spPr/>
      <dgm:t>
        <a:bodyPr/>
        <a:lstStyle/>
        <a:p>
          <a:endParaRPr lang="fr-FR"/>
        </a:p>
      </dgm:t>
    </dgm:pt>
    <dgm:pt modelId="{8869DD68-F23D-4DB1-9659-427C8ABD4916}" type="pres">
      <dgm:prSet presAssocID="{CF30DB8F-A08A-4CA7-9207-F6B2153A75EC}" presName="node" presStyleLbl="node1" presStyleIdx="4" presStyleCnt="7">
        <dgm:presLayoutVars>
          <dgm:bulletEnabled val="1"/>
        </dgm:presLayoutVars>
      </dgm:prSet>
      <dgm:spPr/>
      <dgm:t>
        <a:bodyPr/>
        <a:lstStyle/>
        <a:p>
          <a:endParaRPr lang="fr-FR"/>
        </a:p>
      </dgm:t>
    </dgm:pt>
    <dgm:pt modelId="{61CE261E-C5A9-4390-A371-41869B3A47CE}" type="pres">
      <dgm:prSet presAssocID="{CF30DB8F-A08A-4CA7-9207-F6B2153A75EC}" presName="spNode" presStyleCnt="0"/>
      <dgm:spPr/>
    </dgm:pt>
    <dgm:pt modelId="{343B7C24-6FF2-4A75-8709-2BEB073C96B8}" type="pres">
      <dgm:prSet presAssocID="{6694C2E3-08CD-49D9-A298-385EBAA28751}" presName="sibTrans" presStyleLbl="sibTrans1D1" presStyleIdx="4" presStyleCnt="7"/>
      <dgm:spPr/>
      <dgm:t>
        <a:bodyPr/>
        <a:lstStyle/>
        <a:p>
          <a:endParaRPr lang="fr-FR"/>
        </a:p>
      </dgm:t>
    </dgm:pt>
    <dgm:pt modelId="{61555A69-66CD-4CDB-8FA2-D1DC5E300169}" type="pres">
      <dgm:prSet presAssocID="{65884C7F-41FC-4B8E-A151-5DC9F27015F2}" presName="node" presStyleLbl="node1" presStyleIdx="5" presStyleCnt="7">
        <dgm:presLayoutVars>
          <dgm:bulletEnabled val="1"/>
        </dgm:presLayoutVars>
      </dgm:prSet>
      <dgm:spPr/>
      <dgm:t>
        <a:bodyPr/>
        <a:lstStyle/>
        <a:p>
          <a:endParaRPr lang="fr-FR"/>
        </a:p>
      </dgm:t>
    </dgm:pt>
    <dgm:pt modelId="{F8ABE8CF-2248-4BCD-B32F-538F30C29F86}" type="pres">
      <dgm:prSet presAssocID="{65884C7F-41FC-4B8E-A151-5DC9F27015F2}" presName="spNode" presStyleCnt="0"/>
      <dgm:spPr/>
    </dgm:pt>
    <dgm:pt modelId="{6C93BC4D-B71F-42E3-985C-6C302A81A90E}" type="pres">
      <dgm:prSet presAssocID="{4E4D995D-A9C1-47B8-911E-519DDFF95BEC}" presName="sibTrans" presStyleLbl="sibTrans1D1" presStyleIdx="5" presStyleCnt="7"/>
      <dgm:spPr/>
      <dgm:t>
        <a:bodyPr/>
        <a:lstStyle/>
        <a:p>
          <a:endParaRPr lang="fr-FR"/>
        </a:p>
      </dgm:t>
    </dgm:pt>
    <dgm:pt modelId="{7548A9D7-8920-49F1-95D1-3A86A075E8C9}" type="pres">
      <dgm:prSet presAssocID="{9E5E6253-C10A-48AF-98E7-90FA46AA3A77}" presName="node" presStyleLbl="node1" presStyleIdx="6" presStyleCnt="7">
        <dgm:presLayoutVars>
          <dgm:bulletEnabled val="1"/>
        </dgm:presLayoutVars>
      </dgm:prSet>
      <dgm:spPr/>
      <dgm:t>
        <a:bodyPr/>
        <a:lstStyle/>
        <a:p>
          <a:endParaRPr lang="fr-FR"/>
        </a:p>
      </dgm:t>
    </dgm:pt>
    <dgm:pt modelId="{897B68DC-42B4-4E42-BEE8-80A38927AB36}" type="pres">
      <dgm:prSet presAssocID="{9E5E6253-C10A-48AF-98E7-90FA46AA3A77}" presName="spNode" presStyleCnt="0"/>
      <dgm:spPr/>
    </dgm:pt>
    <dgm:pt modelId="{BC0AB077-5D4D-43F7-BEB9-F269BB259CD7}" type="pres">
      <dgm:prSet presAssocID="{5B98D23F-56A7-4912-B684-9C77754125D0}" presName="sibTrans" presStyleLbl="sibTrans1D1" presStyleIdx="6" presStyleCnt="7"/>
      <dgm:spPr/>
      <dgm:t>
        <a:bodyPr/>
        <a:lstStyle/>
        <a:p>
          <a:endParaRPr lang="fr-FR"/>
        </a:p>
      </dgm:t>
    </dgm:pt>
  </dgm:ptLst>
  <dgm:cxnLst>
    <dgm:cxn modelId="{84D2C7C4-B8B5-47F3-9540-3DEC20165FB9}" type="presOf" srcId="{D754F670-7106-4676-81AB-529BA3BA351C}" destId="{F7FE9A64-BD0B-4714-8B50-9747F342F745}" srcOrd="0" destOrd="0" presId="urn:microsoft.com/office/officeart/2005/8/layout/cycle5"/>
    <dgm:cxn modelId="{6F079E83-C012-4D08-939F-956208E23A4E}" type="presOf" srcId="{BDF1995D-A2B7-4175-95DB-0F39D995AB62}" destId="{AC21F3D8-E93C-412B-AD4C-2769FA4F5A75}" srcOrd="0" destOrd="0" presId="urn:microsoft.com/office/officeart/2005/8/layout/cycle5"/>
    <dgm:cxn modelId="{A57793C0-0AB0-4B2D-95BE-8CE47A7CBF7B}" type="presOf" srcId="{4E4D995D-A9C1-47B8-911E-519DDFF95BEC}" destId="{6C93BC4D-B71F-42E3-985C-6C302A81A90E}" srcOrd="0" destOrd="0" presId="urn:microsoft.com/office/officeart/2005/8/layout/cycle5"/>
    <dgm:cxn modelId="{107BCCAB-27E7-46E8-9563-EFE71D87C7A2}" type="presOf" srcId="{AFFDAB65-D71B-4799-9F04-B70CE58CD11C}" destId="{F5463829-E54F-4D25-9C91-E8F6FAE55CB4}" srcOrd="0" destOrd="0" presId="urn:microsoft.com/office/officeart/2005/8/layout/cycle5"/>
    <dgm:cxn modelId="{2EB8EA10-A8D2-4B74-BC2B-567579F27CF3}" type="presOf" srcId="{63488D83-BDB4-4CA3-A7A6-C2016FE91990}" destId="{F9EA1251-2809-4384-B861-77F38062601D}" srcOrd="0" destOrd="0" presId="urn:microsoft.com/office/officeart/2005/8/layout/cycle5"/>
    <dgm:cxn modelId="{A150215D-D00F-4843-9BEB-C2873A0ED148}" type="presOf" srcId="{5B98D23F-56A7-4912-B684-9C77754125D0}" destId="{BC0AB077-5D4D-43F7-BEB9-F269BB259CD7}" srcOrd="0" destOrd="0" presId="urn:microsoft.com/office/officeart/2005/8/layout/cycle5"/>
    <dgm:cxn modelId="{9257DDAD-FBBE-41D9-AE1D-7849AD72EED1}" srcId="{63488D83-BDB4-4CA3-A7A6-C2016FE91990}" destId="{1B27BB46-F984-4F7D-897E-2C2C25B26A93}" srcOrd="1" destOrd="0" parTransId="{6582D9B4-C413-441A-A7C8-AB21D8212F93}" sibTransId="{4EDBC276-BAFB-4872-9766-EE5F9C10B810}"/>
    <dgm:cxn modelId="{FDFF8227-A0AA-42DA-94CC-0A6AF6402DE0}" srcId="{63488D83-BDB4-4CA3-A7A6-C2016FE91990}" destId="{CF30DB8F-A08A-4CA7-9207-F6B2153A75EC}" srcOrd="4" destOrd="0" parTransId="{226E30E2-4113-4B6B-B798-4881711F5E9E}" sibTransId="{6694C2E3-08CD-49D9-A298-385EBAA28751}"/>
    <dgm:cxn modelId="{EC6BF7A7-E992-4490-B69E-593ED2C86607}" srcId="{63488D83-BDB4-4CA3-A7A6-C2016FE91990}" destId="{AAC6534C-E019-41C4-BEA0-F856FED81BEB}" srcOrd="0" destOrd="0" parTransId="{3001443C-0D10-49E1-A85B-D63FB9F9EF9E}" sibTransId="{A44C2559-308B-4AEB-97F9-A61AC371132C}"/>
    <dgm:cxn modelId="{7A78061B-7020-4801-8E54-064C2E791371}" type="presOf" srcId="{6401ADF9-1E64-4B88-8F14-2A3B4CAA8DA6}" destId="{8123E430-146A-434F-AC3D-70E84908184F}" srcOrd="0" destOrd="0" presId="urn:microsoft.com/office/officeart/2005/8/layout/cycle5"/>
    <dgm:cxn modelId="{923B876C-D373-46AF-8CDF-C9A4999EF8D7}" type="presOf" srcId="{AAC6534C-E019-41C4-BEA0-F856FED81BEB}" destId="{924C9120-F979-42E4-A3D1-AF7259F79192}" srcOrd="0" destOrd="0" presId="urn:microsoft.com/office/officeart/2005/8/layout/cycle5"/>
    <dgm:cxn modelId="{076F5F4D-7EAD-4607-B6BC-14A6071F5C2E}" srcId="{63488D83-BDB4-4CA3-A7A6-C2016FE91990}" destId="{AFFDAB65-D71B-4799-9F04-B70CE58CD11C}" srcOrd="3" destOrd="0" parTransId="{0E71A10B-0F24-47FA-96D0-1FFBA3966D27}" sibTransId="{D754F670-7106-4676-81AB-529BA3BA351C}"/>
    <dgm:cxn modelId="{2074BBE2-9D35-4549-B12A-5E2E7295A547}" srcId="{63488D83-BDB4-4CA3-A7A6-C2016FE91990}" destId="{6401ADF9-1E64-4B88-8F14-2A3B4CAA8DA6}" srcOrd="2" destOrd="0" parTransId="{B9099F08-7691-4ABB-B8D8-D5935E95873B}" sibTransId="{BDF1995D-A2B7-4175-95DB-0F39D995AB62}"/>
    <dgm:cxn modelId="{0AB7AE9F-41BD-40F1-854A-B04ADD3BE68F}" srcId="{63488D83-BDB4-4CA3-A7A6-C2016FE91990}" destId="{9E5E6253-C10A-48AF-98E7-90FA46AA3A77}" srcOrd="6" destOrd="0" parTransId="{0A58E79D-5849-4631-941B-263DEFF9CF20}" sibTransId="{5B98D23F-56A7-4912-B684-9C77754125D0}"/>
    <dgm:cxn modelId="{E44C8855-C1CD-44FF-87AF-DDAE9F05D046}" type="presOf" srcId="{A44C2559-308B-4AEB-97F9-A61AC371132C}" destId="{BCFC4433-D066-4890-8D23-B5CCC99AD129}" srcOrd="0" destOrd="0" presId="urn:microsoft.com/office/officeart/2005/8/layout/cycle5"/>
    <dgm:cxn modelId="{B54B087F-F598-45C1-8F80-44B2BB093D1D}" type="presOf" srcId="{1B27BB46-F984-4F7D-897E-2C2C25B26A93}" destId="{D81B5D2F-75BF-45C9-BD13-08DDA0E34561}" srcOrd="0" destOrd="0" presId="urn:microsoft.com/office/officeart/2005/8/layout/cycle5"/>
    <dgm:cxn modelId="{6E2DF7C2-B59F-4F72-BF11-73C20B6B9E73}" type="presOf" srcId="{65884C7F-41FC-4B8E-A151-5DC9F27015F2}" destId="{61555A69-66CD-4CDB-8FA2-D1DC5E300169}" srcOrd="0" destOrd="0" presId="urn:microsoft.com/office/officeart/2005/8/layout/cycle5"/>
    <dgm:cxn modelId="{FBEB5335-1873-4CC1-AB63-0A751071F553}" type="presOf" srcId="{CF30DB8F-A08A-4CA7-9207-F6B2153A75EC}" destId="{8869DD68-F23D-4DB1-9659-427C8ABD4916}" srcOrd="0" destOrd="0" presId="urn:microsoft.com/office/officeart/2005/8/layout/cycle5"/>
    <dgm:cxn modelId="{2FE93E78-0784-4748-B155-A14C42D43E22}" srcId="{63488D83-BDB4-4CA3-A7A6-C2016FE91990}" destId="{65884C7F-41FC-4B8E-A151-5DC9F27015F2}" srcOrd="5" destOrd="0" parTransId="{0D0EBE8C-A30E-42EA-8493-D9BA8E7F9EC4}" sibTransId="{4E4D995D-A9C1-47B8-911E-519DDFF95BEC}"/>
    <dgm:cxn modelId="{8C1552CD-2923-437E-8811-A7D2DB8032A5}" type="presOf" srcId="{9E5E6253-C10A-48AF-98E7-90FA46AA3A77}" destId="{7548A9D7-8920-49F1-95D1-3A86A075E8C9}" srcOrd="0" destOrd="0" presId="urn:microsoft.com/office/officeart/2005/8/layout/cycle5"/>
    <dgm:cxn modelId="{1BD7A5E9-92DB-4EE6-8B2F-060AC6A010D1}" type="presOf" srcId="{6694C2E3-08CD-49D9-A298-385EBAA28751}" destId="{343B7C24-6FF2-4A75-8709-2BEB073C96B8}" srcOrd="0" destOrd="0" presId="urn:microsoft.com/office/officeart/2005/8/layout/cycle5"/>
    <dgm:cxn modelId="{7F35D412-1B7F-4CD6-B7AD-36D0FFCB0256}" type="presOf" srcId="{4EDBC276-BAFB-4872-9766-EE5F9C10B810}" destId="{B67BE0D5-3D19-4F92-838E-47DA4F987112}" srcOrd="0" destOrd="0" presId="urn:microsoft.com/office/officeart/2005/8/layout/cycle5"/>
    <dgm:cxn modelId="{24CC2DBF-CD2B-47BC-AC84-A896823E6F65}" type="presParOf" srcId="{F9EA1251-2809-4384-B861-77F38062601D}" destId="{924C9120-F979-42E4-A3D1-AF7259F79192}" srcOrd="0" destOrd="0" presId="urn:microsoft.com/office/officeart/2005/8/layout/cycle5"/>
    <dgm:cxn modelId="{76F7D6FC-24FC-428A-A23F-92733BDB9F00}" type="presParOf" srcId="{F9EA1251-2809-4384-B861-77F38062601D}" destId="{7A0D45F8-A99F-4CA3-B457-F45163CCA08B}" srcOrd="1" destOrd="0" presId="urn:microsoft.com/office/officeart/2005/8/layout/cycle5"/>
    <dgm:cxn modelId="{7781210C-8FC1-4195-A225-426D1D6959D5}" type="presParOf" srcId="{F9EA1251-2809-4384-B861-77F38062601D}" destId="{BCFC4433-D066-4890-8D23-B5CCC99AD129}" srcOrd="2" destOrd="0" presId="urn:microsoft.com/office/officeart/2005/8/layout/cycle5"/>
    <dgm:cxn modelId="{EF00E297-3A23-43B0-B804-4C731649FE7E}" type="presParOf" srcId="{F9EA1251-2809-4384-B861-77F38062601D}" destId="{D81B5D2F-75BF-45C9-BD13-08DDA0E34561}" srcOrd="3" destOrd="0" presId="urn:microsoft.com/office/officeart/2005/8/layout/cycle5"/>
    <dgm:cxn modelId="{65AFF6E9-6751-4C5C-9589-10AA94707021}" type="presParOf" srcId="{F9EA1251-2809-4384-B861-77F38062601D}" destId="{4C0AB5F9-6BF7-4D2E-ABD4-476E9F0188EC}" srcOrd="4" destOrd="0" presId="urn:microsoft.com/office/officeart/2005/8/layout/cycle5"/>
    <dgm:cxn modelId="{03CCD824-6098-452A-B034-3B879CB1AA94}" type="presParOf" srcId="{F9EA1251-2809-4384-B861-77F38062601D}" destId="{B67BE0D5-3D19-4F92-838E-47DA4F987112}" srcOrd="5" destOrd="0" presId="urn:microsoft.com/office/officeart/2005/8/layout/cycle5"/>
    <dgm:cxn modelId="{468D3844-639F-41B6-A50A-A7D8D67DA5D7}" type="presParOf" srcId="{F9EA1251-2809-4384-B861-77F38062601D}" destId="{8123E430-146A-434F-AC3D-70E84908184F}" srcOrd="6" destOrd="0" presId="urn:microsoft.com/office/officeart/2005/8/layout/cycle5"/>
    <dgm:cxn modelId="{4B38E46F-51C6-49D6-82E2-8B8B7E9E0315}" type="presParOf" srcId="{F9EA1251-2809-4384-B861-77F38062601D}" destId="{DAE74035-FA28-430A-9DAB-626D44E96ED5}" srcOrd="7" destOrd="0" presId="urn:microsoft.com/office/officeart/2005/8/layout/cycle5"/>
    <dgm:cxn modelId="{B26A7E31-785A-44A5-BA85-B229277CCD46}" type="presParOf" srcId="{F9EA1251-2809-4384-B861-77F38062601D}" destId="{AC21F3D8-E93C-412B-AD4C-2769FA4F5A75}" srcOrd="8" destOrd="0" presId="urn:microsoft.com/office/officeart/2005/8/layout/cycle5"/>
    <dgm:cxn modelId="{D7822750-C806-4D26-97F7-1FEB61487579}" type="presParOf" srcId="{F9EA1251-2809-4384-B861-77F38062601D}" destId="{F5463829-E54F-4D25-9C91-E8F6FAE55CB4}" srcOrd="9" destOrd="0" presId="urn:microsoft.com/office/officeart/2005/8/layout/cycle5"/>
    <dgm:cxn modelId="{21F33AB3-8DF0-43CF-AA3A-97002EEA6B5C}" type="presParOf" srcId="{F9EA1251-2809-4384-B861-77F38062601D}" destId="{3770CD9E-383D-453F-80EE-085B180E78B5}" srcOrd="10" destOrd="0" presId="urn:microsoft.com/office/officeart/2005/8/layout/cycle5"/>
    <dgm:cxn modelId="{41B3D6E6-88BB-4659-B7A1-B34A49CEAB25}" type="presParOf" srcId="{F9EA1251-2809-4384-B861-77F38062601D}" destId="{F7FE9A64-BD0B-4714-8B50-9747F342F745}" srcOrd="11" destOrd="0" presId="urn:microsoft.com/office/officeart/2005/8/layout/cycle5"/>
    <dgm:cxn modelId="{AA59DAEE-A754-4CF8-ABC4-E75F93E1F602}" type="presParOf" srcId="{F9EA1251-2809-4384-B861-77F38062601D}" destId="{8869DD68-F23D-4DB1-9659-427C8ABD4916}" srcOrd="12" destOrd="0" presId="urn:microsoft.com/office/officeart/2005/8/layout/cycle5"/>
    <dgm:cxn modelId="{91259D7C-F13D-424D-9400-CCB36B532EAA}" type="presParOf" srcId="{F9EA1251-2809-4384-B861-77F38062601D}" destId="{61CE261E-C5A9-4390-A371-41869B3A47CE}" srcOrd="13" destOrd="0" presId="urn:microsoft.com/office/officeart/2005/8/layout/cycle5"/>
    <dgm:cxn modelId="{B12D7AF5-FA80-4BA0-A51D-E53B3C3F6522}" type="presParOf" srcId="{F9EA1251-2809-4384-B861-77F38062601D}" destId="{343B7C24-6FF2-4A75-8709-2BEB073C96B8}" srcOrd="14" destOrd="0" presId="urn:microsoft.com/office/officeart/2005/8/layout/cycle5"/>
    <dgm:cxn modelId="{D6F43B5C-A5B7-4AE3-899D-C83CD56CE90D}" type="presParOf" srcId="{F9EA1251-2809-4384-B861-77F38062601D}" destId="{61555A69-66CD-4CDB-8FA2-D1DC5E300169}" srcOrd="15" destOrd="0" presId="urn:microsoft.com/office/officeart/2005/8/layout/cycle5"/>
    <dgm:cxn modelId="{88D2F732-8A78-437F-9D34-C0B7C66CCC31}" type="presParOf" srcId="{F9EA1251-2809-4384-B861-77F38062601D}" destId="{F8ABE8CF-2248-4BCD-B32F-538F30C29F86}" srcOrd="16" destOrd="0" presId="urn:microsoft.com/office/officeart/2005/8/layout/cycle5"/>
    <dgm:cxn modelId="{5657FB59-DDDD-458F-8876-3D4DD745ABB4}" type="presParOf" srcId="{F9EA1251-2809-4384-B861-77F38062601D}" destId="{6C93BC4D-B71F-42E3-985C-6C302A81A90E}" srcOrd="17" destOrd="0" presId="urn:microsoft.com/office/officeart/2005/8/layout/cycle5"/>
    <dgm:cxn modelId="{DD49130E-3818-4BD6-AE74-565C2A1F9CC4}" type="presParOf" srcId="{F9EA1251-2809-4384-B861-77F38062601D}" destId="{7548A9D7-8920-49F1-95D1-3A86A075E8C9}" srcOrd="18" destOrd="0" presId="urn:microsoft.com/office/officeart/2005/8/layout/cycle5"/>
    <dgm:cxn modelId="{E1F07400-BC78-4AC1-998A-99C1CA3E39F2}" type="presParOf" srcId="{F9EA1251-2809-4384-B861-77F38062601D}" destId="{897B68DC-42B4-4E42-BEE8-80A38927AB36}" srcOrd="19" destOrd="0" presId="urn:microsoft.com/office/officeart/2005/8/layout/cycle5"/>
    <dgm:cxn modelId="{2691DEA4-938F-4B7F-A4A7-99214135D835}" type="presParOf" srcId="{F9EA1251-2809-4384-B861-77F38062601D}" destId="{BC0AB077-5D4D-43F7-BEB9-F269BB259CD7}" srcOrd="20"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DBD32-F8D1-CA4A-825C-A0A4A5F196FA}" type="datetimeFigureOut">
              <a:rPr lang="fr-FR" smtClean="0"/>
              <a:pPr/>
              <a:t>08/12/2015</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F64BA-F4D7-E847-879B-EDEEC4FEF2A9}"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fr-FR"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Good afternoon, ladies and gentlemen! I’m very pleased to be with you today. For the next 20 minutes it will be a pleasure for me to present our company that is called the Competitiveness Pole of Sousse. If you have any questions, I will be glad to answer them at the end of my presentation.</a:t>
            </a:r>
            <a:endParaRPr lang="fr-FR" b="0" dirty="0" smtClean="0"/>
          </a:p>
          <a:p>
            <a:endParaRPr lang="fr-FR" dirty="0"/>
          </a:p>
        </p:txBody>
      </p:sp>
      <p:sp>
        <p:nvSpPr>
          <p:cNvPr id="4" name="Slide Number Placeholder 3"/>
          <p:cNvSpPr>
            <a:spLocks noGrp="1"/>
          </p:cNvSpPr>
          <p:nvPr>
            <p:ph type="sldNum" sz="quarter" idx="10"/>
          </p:nvPr>
        </p:nvSpPr>
        <p:spPr/>
        <p:txBody>
          <a:bodyPr/>
          <a:lstStyle/>
          <a:p>
            <a:fld id="{A9CF64BA-F4D7-E847-879B-EDEEC4FEF2A9}"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19</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Tourelles robotisés : sont</a:t>
            </a:r>
            <a:r>
              <a:rPr lang="fr-FR" baseline="0" dirty="0" smtClean="0"/>
              <a:t> des </a:t>
            </a:r>
            <a:r>
              <a:rPr lang="fr-FR" dirty="0" smtClean="0"/>
              <a:t>Caméras</a:t>
            </a:r>
            <a:r>
              <a:rPr lang="fr-FR" baseline="0" dirty="0" smtClean="0"/>
              <a:t> de très longue portés qui peuvent atteindre des dizaines de kilomètres et des télémètres laser qui servent à déterminer la distance entre la tourelle et l’objet.</a:t>
            </a:r>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20</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b="0" dirty="0" smtClean="0"/>
              <a:t>The technology resource center supports the following activities:</a:t>
            </a:r>
            <a:endParaRPr lang="fr-FR" b="0" dirty="0" smtClean="0"/>
          </a:p>
          <a:p>
            <a:r>
              <a:rPr lang="en-US" b="0" dirty="0" smtClean="0"/>
              <a:t>the conception, the simulation and the manufacturing.</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24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The Research in Microelectronics and Nanotechnology Center concentrates mainly on the following areas:</a:t>
            </a:r>
            <a:endParaRPr lang="fr-FR" b="0" dirty="0" smtClean="0"/>
          </a:p>
          <a:p>
            <a:pPr algn="just"/>
            <a:r>
              <a:rPr lang="en-US" b="0" dirty="0" smtClean="0"/>
              <a:t>A Technology Center for Microelectronics, which includes a cleaning room dedicated to various methods, an area of </a:t>
            </a:r>
            <a:r>
              <a:rPr lang="en-US" b="0" dirty="0" err="1" smtClean="0"/>
              <a:t>physico</a:t>
            </a:r>
            <a:r>
              <a:rPr lang="en-US" b="0" dirty="0" smtClean="0"/>
              <a:t>-chemical and electrical packaging and technical facilities.</a:t>
            </a:r>
            <a:endParaRPr lang="fr-FR" b="0" dirty="0" smtClean="0"/>
          </a:p>
          <a:p>
            <a:pPr algn="just"/>
            <a:r>
              <a:rPr lang="en-US" b="0" dirty="0" smtClean="0"/>
              <a:t>Three Laboratories:</a:t>
            </a:r>
            <a:endParaRPr lang="fr-FR" b="0" dirty="0" smtClean="0"/>
          </a:p>
          <a:p>
            <a:pPr algn="just"/>
            <a:r>
              <a:rPr lang="en-US" b="0" dirty="0" smtClean="0"/>
              <a:t>Microelectronic Systems Laboratory</a:t>
            </a:r>
            <a:endParaRPr lang="fr-FR" b="0" dirty="0" smtClean="0"/>
          </a:p>
          <a:p>
            <a:pPr algn="just"/>
            <a:r>
              <a:rPr lang="en-US" b="0" dirty="0" smtClean="0"/>
              <a:t>Laboratory of advanced materials and </a:t>
            </a:r>
            <a:r>
              <a:rPr lang="en-US" b="0" dirty="0" err="1" smtClean="0"/>
              <a:t>nano</a:t>
            </a:r>
            <a:r>
              <a:rPr lang="en-US" b="0" dirty="0" smtClean="0"/>
              <a:t>-physics</a:t>
            </a:r>
            <a:endParaRPr lang="fr-FR" b="0" dirty="0" smtClean="0"/>
          </a:p>
          <a:p>
            <a:pPr algn="just"/>
            <a:r>
              <a:rPr lang="en-US" b="0" dirty="0" smtClean="0"/>
              <a:t>Laboratory Microsystems physical, chemical and biological weapons.</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25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To point out the importance of this sector not only for Sousse but for the whole country, I will give you a short overview of the IME sector in Tunisia: </a:t>
            </a:r>
            <a:endParaRPr lang="fr-FR" b="0" dirty="0" smtClean="0"/>
          </a:p>
          <a:p>
            <a:pPr algn="just"/>
            <a:r>
              <a:rPr lang="en-US" b="0" dirty="0" smtClean="0"/>
              <a:t>The IME sector includes 1000 companies, offers 130</a:t>
            </a:r>
            <a:r>
              <a:rPr lang="en-US" b="0" baseline="0" dirty="0" smtClean="0"/>
              <a:t> 000 </a:t>
            </a:r>
            <a:r>
              <a:rPr lang="en-US" b="0" dirty="0" smtClean="0"/>
              <a:t> jobs and represents the most important export activities in the country. It disposes about 31% of the industrial exports and it evolves a growth of over 16% per year.</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So let me introduce our company: </a:t>
            </a:r>
          </a:p>
          <a:p>
            <a:pPr algn="just"/>
            <a:r>
              <a:rPr lang="en-US" b="0" dirty="0" smtClean="0"/>
              <a:t>The Pole of Sousse is a privately held company, founded in early March 2009.</a:t>
            </a:r>
            <a:endParaRPr lang="fr-FR" b="0" dirty="0" smtClean="0"/>
          </a:p>
          <a:p>
            <a:pPr algn="just"/>
            <a:r>
              <a:rPr lang="en-US" b="0" dirty="0" smtClean="0"/>
              <a:t>It is a Public-Private-Partnership created for developing the economical and social sectors of the Mechanical, Electronic and Data Processing industry, also called IME sector.</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In this context, the Technological Pole of Sousse is getting involved in the issue of developing the sector and supporting companies working in this sector. The aim of the Pole is to achieve the following strategic objectives: </a:t>
            </a:r>
            <a:endParaRPr lang="fr-FR" b="0" dirty="0" smtClean="0"/>
          </a:p>
          <a:p>
            <a:pPr algn="just"/>
            <a:r>
              <a:rPr lang="en-US" b="0" dirty="0" smtClean="0"/>
              <a:t>At first, the Pole is bridging the Gap between Training, Research and Production.</a:t>
            </a:r>
            <a:endParaRPr lang="fr-FR" b="0" dirty="0" smtClean="0"/>
          </a:p>
          <a:p>
            <a:pPr algn="just"/>
            <a:r>
              <a:rPr lang="en-US" b="0" dirty="0" smtClean="0"/>
              <a:t>Then, the Pole promotes the entrepreneurship and the incubation of innovative companies by supporting research activities</a:t>
            </a:r>
            <a:endParaRPr lang="fr-FR" b="0" dirty="0" smtClean="0"/>
          </a:p>
          <a:p>
            <a:pPr algn="just"/>
            <a:r>
              <a:rPr lang="en-US" b="0" dirty="0" smtClean="0"/>
              <a:t>The Pole is also improving the ability of the industry’s competitiveness</a:t>
            </a:r>
            <a:endParaRPr lang="fr-FR" b="0" dirty="0" smtClean="0"/>
          </a:p>
          <a:p>
            <a:pPr algn="just"/>
            <a:r>
              <a:rPr lang="en-US" b="0" dirty="0" smtClean="0"/>
              <a:t>Finally it is encouraging the direct foreign investment in Tunisia </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The Technological Pole of Sousse includes the following zones: </a:t>
            </a:r>
            <a:endParaRPr lang="fr-FR" b="0" dirty="0" smtClean="0"/>
          </a:p>
          <a:p>
            <a:pPr algn="just"/>
            <a:r>
              <a:rPr lang="en-US" b="0" dirty="0" smtClean="0"/>
              <a:t>The Technological Pole itself (55 Ha)</a:t>
            </a:r>
            <a:endParaRPr lang="fr-FR" b="0" dirty="0" smtClean="0"/>
          </a:p>
          <a:p>
            <a:pPr algn="just"/>
            <a:r>
              <a:rPr lang="en-US" b="0" dirty="0" smtClean="0"/>
              <a:t>The off-shoring area of Hammam Maarouf (48Ha)</a:t>
            </a:r>
            <a:endParaRPr lang="fr-FR" b="0" dirty="0" smtClean="0"/>
          </a:p>
          <a:p>
            <a:pPr algn="just"/>
            <a:r>
              <a:rPr lang="en-US" b="0" dirty="0" smtClean="0"/>
              <a:t>The industrial support area at Enfidha (142Ha)</a:t>
            </a:r>
            <a:endParaRPr lang="fr-FR" b="0" dirty="0" smtClean="0"/>
          </a:p>
          <a:p>
            <a:pPr algn="just"/>
            <a:r>
              <a:rPr lang="en-US" b="0" dirty="0" smtClean="0"/>
              <a:t>Moreover, the Network between these zones is a very important point.</a:t>
            </a:r>
            <a:endParaRPr lang="fr-FR" b="0" dirty="0" smtClean="0"/>
          </a:p>
          <a:p>
            <a:pPr algn="just"/>
            <a:r>
              <a:rPr lang="en-US" b="0" dirty="0" smtClean="0"/>
              <a:t>In addition, the pole is intended to bring together the activities of higher education, research and innovation and industrial services as well as giving business support to interested companies.</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To explain the different zones of the Technological Pole, I’d like to give you some more information concerning the Technopark first, which is an integrated space over  surface of approximately </a:t>
            </a:r>
            <a:r>
              <a:rPr lang="en-US" b="0" baseline="0" dirty="0" smtClean="0"/>
              <a:t> 55 </a:t>
            </a:r>
            <a:r>
              <a:rPr lang="en-US" b="0" dirty="0" smtClean="0"/>
              <a:t>hectares, including :</a:t>
            </a:r>
            <a:endParaRPr lang="fr-FR" b="0" dirty="0" smtClean="0"/>
          </a:p>
          <a:p>
            <a:pPr algn="just">
              <a:buFont typeface="Arial" pitchFamily="34" charset="0"/>
              <a:buChar char="•"/>
            </a:pPr>
            <a:r>
              <a:rPr lang="fr-FR" b="0" dirty="0" smtClean="0"/>
              <a:t>A Business </a:t>
            </a:r>
            <a:r>
              <a:rPr lang="fr-FR" b="0" dirty="0" err="1" smtClean="0"/>
              <a:t>incubator</a:t>
            </a:r>
            <a:r>
              <a:rPr lang="fr-FR" b="0" dirty="0" smtClean="0"/>
              <a:t> </a:t>
            </a:r>
          </a:p>
          <a:p>
            <a:pPr algn="just">
              <a:buFont typeface="Arial" pitchFamily="34" charset="0"/>
              <a:buChar char="•"/>
            </a:pPr>
            <a:r>
              <a:rPr lang="en-US" b="0" dirty="0" smtClean="0"/>
              <a:t>A National </a:t>
            </a:r>
            <a:r>
              <a:rPr lang="en-US" b="0" dirty="0" err="1" smtClean="0"/>
              <a:t>Ingineering</a:t>
            </a:r>
            <a:r>
              <a:rPr lang="en-US" b="0" dirty="0" smtClean="0"/>
              <a:t> </a:t>
            </a:r>
            <a:r>
              <a:rPr lang="en-US" b="0" dirty="0" err="1" smtClean="0"/>
              <a:t>Shool</a:t>
            </a:r>
            <a:r>
              <a:rPr lang="en-US" b="0" dirty="0" smtClean="0"/>
              <a:t> of Sousse</a:t>
            </a:r>
            <a:endParaRPr lang="fr-FR" b="0" dirty="0" smtClean="0"/>
          </a:p>
          <a:p>
            <a:pPr algn="just">
              <a:buFont typeface="Arial" pitchFamily="34" charset="0"/>
              <a:buChar char="•"/>
            </a:pPr>
            <a:r>
              <a:rPr lang="fr-FR" b="0" dirty="0" smtClean="0"/>
              <a:t>A  Research Center</a:t>
            </a:r>
          </a:p>
          <a:p>
            <a:pPr algn="just">
              <a:buFont typeface="Arial" pitchFamily="34" charset="0"/>
              <a:buChar char="•"/>
            </a:pPr>
            <a:r>
              <a:rPr lang="fr-FR" b="0" dirty="0" smtClean="0"/>
              <a:t>A Technology Resource Center</a:t>
            </a:r>
          </a:p>
          <a:p>
            <a:pPr algn="just"/>
            <a:r>
              <a:rPr lang="fr-FR" b="0" dirty="0" smtClean="0"/>
              <a:t>And an Industrial </a:t>
            </a:r>
            <a:r>
              <a:rPr lang="fr-FR" b="0" dirty="0" err="1" smtClean="0"/>
              <a:t>Spaces</a:t>
            </a:r>
            <a:endParaRPr lang="fr-FR" b="0" dirty="0" smtClean="0"/>
          </a:p>
          <a:p>
            <a:pPr algn="just"/>
            <a:r>
              <a:rPr lang="en-US" b="0" dirty="0" smtClean="0"/>
              <a:t>The second zone, the off-shoring area, has 48 hectares of surface.</a:t>
            </a:r>
            <a:endParaRPr lang="fr-FR" b="0" dirty="0" smtClean="0"/>
          </a:p>
          <a:p>
            <a:pPr algn="just"/>
            <a:r>
              <a:rPr lang="en-US" b="0" dirty="0" smtClean="0"/>
              <a:t>The third zone is the industrial zone of Enfidha which contains 142 hectares.</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Let’s have a look at some figures about the Technological Pole and the off-shoring area of Hammam Maarouf :</a:t>
            </a:r>
            <a:endParaRPr lang="fr-FR" b="0" dirty="0" smtClean="0"/>
          </a:p>
          <a:p>
            <a:pPr algn="just"/>
            <a:r>
              <a:rPr lang="en-US" b="0" dirty="0" smtClean="0"/>
              <a:t>As you can see, the part reserved for the higher education &amp; scientific research is 20 hectares and for SPCS 35 hectares.</a:t>
            </a:r>
            <a:endParaRPr lang="fr-FR" b="0" dirty="0" smtClean="0"/>
          </a:p>
          <a:p>
            <a:pPr algn="just"/>
            <a:r>
              <a:rPr lang="en-US" b="0" dirty="0" smtClean="0"/>
              <a:t>The off-shoring area has 48 hectares…</a:t>
            </a:r>
            <a:endParaRPr lang="fr-FR" b="0"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10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en-US" b="0" dirty="0" smtClean="0"/>
              <a:t>In addition to a modern infrastructure, an ecological environment and a free access to high qualified intelligence, the Technological Pole provides its customers with:</a:t>
            </a:r>
            <a:endParaRPr lang="fr-FR" b="0" dirty="0" smtClean="0"/>
          </a:p>
          <a:p>
            <a:pPr algn="just"/>
            <a:r>
              <a:rPr lang="en-US" b="0" dirty="0" smtClean="0"/>
              <a:t>The ease of implementation,</a:t>
            </a:r>
            <a:endParaRPr lang="fr-FR" b="0" dirty="0" smtClean="0"/>
          </a:p>
          <a:p>
            <a:pPr algn="just"/>
            <a:r>
              <a:rPr lang="en-US" b="0" dirty="0" smtClean="0"/>
              <a:t>The recruiting of a skilled workforce,</a:t>
            </a:r>
            <a:endParaRPr lang="fr-FR" b="0" dirty="0" smtClean="0"/>
          </a:p>
          <a:p>
            <a:pPr algn="just"/>
            <a:r>
              <a:rPr lang="en-US" b="0" dirty="0" smtClean="0"/>
              <a:t>The professional animation of the pole</a:t>
            </a:r>
            <a:endParaRPr lang="fr-FR" b="0" dirty="0" smtClean="0"/>
          </a:p>
          <a:p>
            <a:pPr algn="just"/>
            <a:r>
              <a:rPr lang="en-US" b="0" dirty="0" smtClean="0"/>
              <a:t>The access to funding sources</a:t>
            </a:r>
            <a:endParaRPr lang="fr-FR" b="0" dirty="0" smtClean="0"/>
          </a:p>
          <a:p>
            <a:pPr algn="just"/>
            <a:r>
              <a:rPr lang="en-US" b="0" dirty="0" smtClean="0"/>
              <a:t>The development of relationship with subcontractors, and other types of partnerships</a:t>
            </a:r>
            <a:endParaRPr lang="fr-FR" b="0" dirty="0" smtClean="0"/>
          </a:p>
          <a:p>
            <a:pPr algn="just"/>
            <a:r>
              <a:rPr lang="en-US" b="0" dirty="0" smtClean="0"/>
              <a:t>The easy access to local and regional market</a:t>
            </a:r>
            <a:endParaRPr lang="fr-FR" b="0" dirty="0" smtClean="0"/>
          </a:p>
          <a:p>
            <a:pPr algn="just"/>
            <a:r>
              <a:rPr lang="en-US" b="0" dirty="0" smtClean="0"/>
              <a:t>And, first of all, Technological Pole will be the only referent for the companies in all these procedures; they don’t need to contact various institutions. </a:t>
            </a:r>
            <a:endParaRPr lang="fr-FR" b="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12</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CIDT:</a:t>
            </a:r>
            <a:r>
              <a:rPr lang="fr-FR" baseline="0" dirty="0" smtClean="0"/>
              <a:t> Centre d’innovation et de développement Technologique</a:t>
            </a:r>
          </a:p>
          <a:p>
            <a:r>
              <a:rPr lang="fr-FR" baseline="0" dirty="0" smtClean="0"/>
              <a:t>CRIC: Comité régionale de l’innovation ( Chambre du commerce et de l’industrie du centre)</a:t>
            </a:r>
          </a:p>
          <a:p>
            <a:r>
              <a:rPr lang="fr-FR" baseline="0" dirty="0" smtClean="0"/>
              <a:t>RE: Réseau entreprendre</a:t>
            </a:r>
          </a:p>
        </p:txBody>
      </p:sp>
      <p:sp>
        <p:nvSpPr>
          <p:cNvPr id="4" name="Espace réservé du numéro de diapositive 3"/>
          <p:cNvSpPr>
            <a:spLocks noGrp="1"/>
          </p:cNvSpPr>
          <p:nvPr>
            <p:ph type="sldNum" sz="quarter" idx="10"/>
          </p:nvPr>
        </p:nvSpPr>
        <p:spPr/>
        <p:txBody>
          <a:bodyPr/>
          <a:lstStyle/>
          <a:p>
            <a:fld id="{A9CF64BA-F4D7-E847-879B-EDEEC4FEF2A9}" type="slidenum">
              <a:rPr lang="fr-FR" smtClean="0"/>
              <a:pPr/>
              <a:t>13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fr-FR" smtClean="0"/>
              <a:t>Click to edit Master title style</a:t>
            </a:r>
            <a:endParaRPr lang="fr-F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FR" smtClean="0"/>
              <a:t>Click to edit Master title style</a:t>
            </a:r>
            <a:endParaRPr lang="fr-F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fr-FR"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FR" smtClean="0"/>
              <a:t>Click to edit Master title style</a:t>
            </a:r>
            <a:endParaRPr lang="fr-F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FR" smtClean="0"/>
              <a:t>Click to edit Master title style</a:t>
            </a:r>
            <a:endParaRPr lang="fr-F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FR" smtClean="0"/>
              <a:t>Click to edit Master title style</a:t>
            </a:r>
            <a:endParaRPr lang="fr-F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fr-FR" smtClean="0"/>
              <a:t>Click to edit Master title style</a:t>
            </a:r>
            <a:endParaRPr lang="fr-F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FR" smtClean="0"/>
              <a:t>Click to edit Master title style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FR" smtClean="0"/>
              <a:t>Click to edit Master title style</a:t>
            </a:r>
            <a:endParaRPr lang="fr-F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fr-FR" smtClean="0"/>
              <a:t>Click to edit Master title style</a:t>
            </a:r>
            <a:endParaRPr lang="fr-F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df"/><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hyperlink" Target="https://en.wikipedia.org/wiki/Changing_room" TargetMode="External"/><Relationship Id="rId5" Type="http://schemas.openxmlformats.org/officeDocument/2006/relationships/image" Target="../media/image1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df"/><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6" Type="http://schemas.openxmlformats.org/officeDocument/2006/relationships/hyperlink" Target="mailto:.spcs@gnet.tn" TargetMode="External"/><Relationship Id="rId5" Type="http://schemas.openxmlformats.org/officeDocument/2006/relationships/hyperlink" Target="mailto:h.turki@gnet.tn" TargetMode="Externa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pdf"/><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857224" y="1285860"/>
            <a:ext cx="7772400" cy="729248"/>
          </a:xfrm>
        </p:spPr>
        <p:txBody>
          <a:bodyPr/>
          <a:lstStyle/>
          <a:p>
            <a:r>
              <a:rPr lang="fr-FR" b="1" dirty="0" smtClean="0">
                <a:solidFill>
                  <a:schemeClr val="tx2">
                    <a:lumMod val="75000"/>
                  </a:schemeClr>
                </a:solidFill>
              </a:rPr>
              <a:t>The Competitiveness Pole of Sousse</a:t>
            </a:r>
            <a:br>
              <a:rPr lang="fr-FR" b="1" dirty="0" smtClean="0">
                <a:solidFill>
                  <a:schemeClr val="tx2">
                    <a:lumMod val="75000"/>
                  </a:schemeClr>
                </a:solidFill>
              </a:rPr>
            </a:br>
            <a:r>
              <a:rPr lang="fr-FR" dirty="0" smtClean="0"/>
              <a:t/>
            </a:r>
            <a:br>
              <a:rPr lang="fr-FR" dirty="0" smtClean="0"/>
            </a:br>
            <a:endParaRPr lang="fr-FR" dirty="0"/>
          </a:p>
        </p:txBody>
      </p:sp>
      <p:pic>
        <p:nvPicPr>
          <p:cNvPr id="8" name="Picture 13" descr="C:\Users\karim\AppData\Local\Microsoft\Windows\Temporary Internet Files\Content.IE5\U80QEXXH\MPj03628510000[1].jpg"/>
          <p:cNvPicPr>
            <a:picLocks noChangeAspect="1" noChangeArrowheads="1"/>
          </p:cNvPicPr>
          <p:nvPr/>
        </p:nvPicPr>
        <p:blipFill>
          <a:blip r:embed="rId5"/>
          <a:srcRect/>
          <a:stretch>
            <a:fillRect/>
          </a:stretch>
        </p:blipFill>
        <p:spPr bwMode="auto">
          <a:xfrm>
            <a:off x="3857620" y="4000504"/>
            <a:ext cx="1357313" cy="928687"/>
          </a:xfrm>
          <a:prstGeom prst="rect">
            <a:avLst/>
          </a:prstGeom>
          <a:ln>
            <a:noFill/>
          </a:ln>
          <a:effectLst>
            <a:outerShdw blurRad="292100" dist="139700" dir="2700000" algn="tl" rotWithShape="0">
              <a:srgbClr val="333333">
                <a:alpha val="65000"/>
              </a:srgbClr>
            </a:outerShdw>
          </a:effectLst>
        </p:spPr>
      </p:pic>
      <p:sp>
        <p:nvSpPr>
          <p:cNvPr id="38913" name="Rectangle 1"/>
          <p:cNvSpPr>
            <a:spLocks noChangeArrowheads="1"/>
          </p:cNvSpPr>
          <p:nvPr/>
        </p:nvSpPr>
        <p:spPr bwMode="auto">
          <a:xfrm>
            <a:off x="2571736" y="3003619"/>
            <a:ext cx="407329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2000" b="1" dirty="0" smtClean="0">
                <a:solidFill>
                  <a:srgbClr val="FF0000"/>
                </a:solidFill>
                <a:ea typeface="Times New Roman" pitchFamily="18" charset="0"/>
                <a:cs typeface="Calibri" pitchFamily="34" charset="0"/>
              </a:rPr>
              <a:t>“</a:t>
            </a:r>
            <a:r>
              <a:rPr kumimoji="0" lang="en-GB" sz="2000" b="1" i="0" strike="noStrike" cap="none" normalizeH="0" baseline="0" dirty="0" smtClean="0">
                <a:ln>
                  <a:noFill/>
                </a:ln>
                <a:solidFill>
                  <a:srgbClr val="FF0000"/>
                </a:solidFill>
                <a:effectLst/>
                <a:ea typeface="Times New Roman" pitchFamily="18" charset="0"/>
                <a:cs typeface="Calibri" pitchFamily="34" charset="0"/>
              </a:rPr>
              <a:t>National Stakeholders Workshop”,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strike="noStrike" cap="none" normalizeH="0" baseline="0" dirty="0" smtClean="0">
                <a:ln>
                  <a:noFill/>
                </a:ln>
                <a:solidFill>
                  <a:srgbClr val="FF0000"/>
                </a:solidFill>
                <a:effectLst/>
                <a:ea typeface="Times New Roman" pitchFamily="18" charset="0"/>
                <a:cs typeface="Calibri" pitchFamily="34" charset="0"/>
              </a:rPr>
              <a:t>09/12/2014</a:t>
            </a:r>
            <a:r>
              <a:rPr kumimoji="0" lang="en-GB" sz="2000" b="1" i="0" strike="noStrike" cap="none" normalizeH="0" dirty="0" smtClean="0">
                <a:ln>
                  <a:noFill/>
                </a:ln>
                <a:solidFill>
                  <a:srgbClr val="FF0000"/>
                </a:solidFill>
                <a:effectLst/>
                <a:ea typeface="Times New Roman" pitchFamily="18" charset="0"/>
                <a:cs typeface="Calibri" pitchFamily="34" charset="0"/>
              </a:rPr>
              <a:t> </a:t>
            </a:r>
            <a:r>
              <a:rPr kumimoji="0" lang="en-GB" sz="2000" b="1" i="0" strike="noStrike" cap="none" normalizeH="0" baseline="0" dirty="0" smtClean="0">
                <a:ln>
                  <a:noFill/>
                </a:ln>
                <a:solidFill>
                  <a:srgbClr val="FF0000"/>
                </a:solidFill>
                <a:effectLst/>
                <a:ea typeface="Times New Roman" pitchFamily="18" charset="0"/>
                <a:cs typeface="Calibri" pitchFamily="34" charset="0"/>
              </a:rPr>
              <a:t>AFRICA Hotel</a:t>
            </a:r>
            <a:endParaRPr kumimoji="0" lang="en-GB" sz="2000" b="1" i="0" strike="noStrike" cap="none" normalizeH="0" baseline="0" dirty="0" smtClean="0">
              <a:ln>
                <a:noFill/>
              </a:ln>
              <a:solidFill>
                <a:srgbClr val="FF0000"/>
              </a:solidFill>
              <a:effectLst/>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3733800"/>
          </a:xfrm>
        </p:spPr>
        <p:txBody>
          <a:bodyPr/>
          <a:lstStyle/>
          <a:p>
            <a:pPr algn="just" fontAlgn="auto">
              <a:spcBef>
                <a:spcPts val="0"/>
              </a:spcBef>
              <a:spcAft>
                <a:spcPts val="0"/>
              </a:spcAft>
              <a:buNone/>
              <a:defRPr/>
            </a:pPr>
            <a:r>
              <a:rPr lang="en-US" sz="2200" b="1" dirty="0" smtClean="0">
                <a:solidFill>
                  <a:schemeClr val="accent1">
                    <a:lumMod val="50000"/>
                  </a:schemeClr>
                </a:solidFill>
                <a:latin typeface="Trebuchet MS" pitchFamily="34" charset="0"/>
              </a:rPr>
              <a:t>The pole of Sousse </a:t>
            </a:r>
            <a:r>
              <a:rPr lang="fr-FR" sz="2200" b="1" dirty="0" err="1" smtClean="0">
                <a:solidFill>
                  <a:schemeClr val="accent1">
                    <a:lumMod val="50000"/>
                  </a:schemeClr>
                </a:solidFill>
                <a:latin typeface="Trebuchet MS" pitchFamily="34" charset="0"/>
              </a:rPr>
              <a:t>includes</a:t>
            </a:r>
            <a:r>
              <a:rPr lang="fr-FR" sz="2200" b="1" dirty="0" smtClean="0">
                <a:solidFill>
                  <a:schemeClr val="accent1">
                    <a:lumMod val="50000"/>
                  </a:schemeClr>
                </a:solidFill>
                <a:latin typeface="Trebuchet MS" pitchFamily="34" charset="0"/>
              </a:rPr>
              <a:t> </a:t>
            </a:r>
            <a:r>
              <a:rPr lang="en-US" sz="2200" b="1" dirty="0" smtClean="0">
                <a:solidFill>
                  <a:schemeClr val="accent1">
                    <a:lumMod val="50000"/>
                  </a:schemeClr>
                </a:solidFill>
                <a:latin typeface="Trebuchet MS" pitchFamily="34" charset="0"/>
              </a:rPr>
              <a:t>:</a:t>
            </a:r>
          </a:p>
          <a:p>
            <a:pPr algn="just" fontAlgn="auto">
              <a:spcBef>
                <a:spcPts val="0"/>
              </a:spcBef>
              <a:spcAft>
                <a:spcPts val="0"/>
              </a:spcAft>
              <a:defRPr/>
            </a:pPr>
            <a:endParaRPr lang="en-US" sz="2200" b="1" dirty="0" smtClean="0">
              <a:solidFill>
                <a:schemeClr val="accent1">
                  <a:lumMod val="50000"/>
                </a:schemeClr>
              </a:solidFill>
              <a:latin typeface="Trebuchet MS" pitchFamily="34" charset="0"/>
            </a:endParaRPr>
          </a:p>
          <a:p>
            <a:pPr lvl="1" algn="just" fontAlgn="auto">
              <a:lnSpc>
                <a:spcPct val="150000"/>
              </a:lnSpc>
              <a:spcBef>
                <a:spcPts val="0"/>
              </a:spcBef>
              <a:spcAft>
                <a:spcPts val="0"/>
              </a:spcAft>
              <a:buClr>
                <a:schemeClr val="tx2">
                  <a:lumMod val="50000"/>
                </a:schemeClr>
              </a:buClr>
              <a:buFont typeface="Arial" pitchFamily="34" charset="0"/>
              <a:buChar char="•"/>
              <a:defRPr/>
            </a:pPr>
            <a:r>
              <a:rPr lang="en-US" sz="2200" b="1" dirty="0" smtClean="0"/>
              <a:t>  </a:t>
            </a:r>
            <a:r>
              <a:rPr lang="en-US" sz="2200" b="1" dirty="0" err="1" smtClean="0">
                <a:solidFill>
                  <a:schemeClr val="accent1">
                    <a:lumMod val="50000"/>
                  </a:schemeClr>
                </a:solidFill>
                <a:latin typeface="Trebuchet MS" pitchFamily="34" charset="0"/>
              </a:rPr>
              <a:t>Technopark</a:t>
            </a:r>
            <a:r>
              <a:rPr lang="en-US" sz="2200" b="1" dirty="0" smtClean="0">
                <a:solidFill>
                  <a:schemeClr val="accent1">
                    <a:lumMod val="50000"/>
                  </a:schemeClr>
                </a:solidFill>
                <a:latin typeface="Trebuchet MS" pitchFamily="34" charset="0"/>
              </a:rPr>
              <a:t> (55ha)</a:t>
            </a:r>
          </a:p>
          <a:p>
            <a:pPr lvl="1" algn="just" fontAlgn="auto">
              <a:lnSpc>
                <a:spcPct val="150000"/>
              </a:lnSpc>
              <a:spcBef>
                <a:spcPts val="0"/>
              </a:spcBef>
              <a:spcAft>
                <a:spcPts val="0"/>
              </a:spcAft>
              <a:buClr>
                <a:schemeClr val="tx2">
                  <a:lumMod val="50000"/>
                </a:schemeClr>
              </a:buClr>
              <a:buFont typeface="Arial" pitchFamily="34" charset="0"/>
              <a:buChar char="•"/>
              <a:defRPr/>
            </a:pPr>
            <a:r>
              <a:rPr lang="en-US" sz="2200" b="1" dirty="0" smtClean="0">
                <a:solidFill>
                  <a:schemeClr val="accent1">
                    <a:lumMod val="50000"/>
                  </a:schemeClr>
                </a:solidFill>
                <a:latin typeface="Trebuchet MS" pitchFamily="34" charset="0"/>
              </a:rPr>
              <a:t>  Off-Shoring Park of </a:t>
            </a:r>
            <a:r>
              <a:rPr lang="en-US" sz="2200" b="1" dirty="0" err="1" smtClean="0">
                <a:solidFill>
                  <a:schemeClr val="accent1">
                    <a:lumMod val="50000"/>
                  </a:schemeClr>
                </a:solidFill>
                <a:latin typeface="Trebuchet MS" pitchFamily="34" charset="0"/>
              </a:rPr>
              <a:t>Hammam</a:t>
            </a:r>
            <a:r>
              <a:rPr lang="en-US" sz="2200" b="1" dirty="0" smtClean="0">
                <a:solidFill>
                  <a:schemeClr val="accent1">
                    <a:lumMod val="50000"/>
                  </a:schemeClr>
                </a:solidFill>
                <a:latin typeface="Trebuchet MS" pitchFamily="34" charset="0"/>
              </a:rPr>
              <a:t> </a:t>
            </a:r>
            <a:r>
              <a:rPr lang="en-US" sz="2200" b="1" dirty="0" err="1" smtClean="0">
                <a:solidFill>
                  <a:schemeClr val="accent1">
                    <a:lumMod val="50000"/>
                  </a:schemeClr>
                </a:solidFill>
                <a:latin typeface="Trebuchet MS" pitchFamily="34" charset="0"/>
              </a:rPr>
              <a:t>Maarouf</a:t>
            </a:r>
            <a:r>
              <a:rPr lang="en-US" sz="2200" b="1" dirty="0" smtClean="0">
                <a:solidFill>
                  <a:schemeClr val="accent1">
                    <a:lumMod val="50000"/>
                  </a:schemeClr>
                </a:solidFill>
                <a:latin typeface="Trebuchet MS" pitchFamily="34" charset="0"/>
              </a:rPr>
              <a:t> (48ha)</a:t>
            </a:r>
          </a:p>
          <a:p>
            <a:pPr lvl="1" algn="just" fontAlgn="auto">
              <a:lnSpc>
                <a:spcPct val="150000"/>
              </a:lnSpc>
              <a:spcBef>
                <a:spcPts val="0"/>
              </a:spcBef>
              <a:spcAft>
                <a:spcPts val="0"/>
              </a:spcAft>
              <a:buClr>
                <a:schemeClr val="tx2">
                  <a:lumMod val="50000"/>
                </a:schemeClr>
              </a:buClr>
              <a:buFont typeface="Arial" pitchFamily="34" charset="0"/>
              <a:buChar char="•"/>
              <a:defRPr/>
            </a:pPr>
            <a:r>
              <a:rPr lang="en-US" sz="2200" b="1" dirty="0" smtClean="0">
                <a:solidFill>
                  <a:schemeClr val="accent1">
                    <a:lumMod val="50000"/>
                  </a:schemeClr>
                </a:solidFill>
                <a:latin typeface="Trebuchet MS" pitchFamily="34" charset="0"/>
              </a:rPr>
              <a:t>  Industrial Park of </a:t>
            </a:r>
            <a:r>
              <a:rPr lang="en-US" sz="2200" b="1" dirty="0" err="1" smtClean="0">
                <a:solidFill>
                  <a:schemeClr val="accent1">
                    <a:lumMod val="50000"/>
                  </a:schemeClr>
                </a:solidFill>
                <a:latin typeface="Trebuchet MS" pitchFamily="34" charset="0"/>
              </a:rPr>
              <a:t>Enfidha</a:t>
            </a:r>
            <a:r>
              <a:rPr lang="en-US" sz="2200" b="1" dirty="0" smtClean="0">
                <a:solidFill>
                  <a:schemeClr val="accent1">
                    <a:lumMod val="50000"/>
                  </a:schemeClr>
                </a:solidFill>
                <a:latin typeface="Trebuchet MS" pitchFamily="34" charset="0"/>
              </a:rPr>
              <a:t> (142ha)</a:t>
            </a:r>
          </a:p>
        </p:txBody>
      </p:sp>
      <p:graphicFrame>
        <p:nvGraphicFramePr>
          <p:cNvPr id="4" name="Tableau 3"/>
          <p:cNvGraphicFramePr>
            <a:graphicFrameLocks noGrp="1"/>
          </p:cNvGraphicFramePr>
          <p:nvPr/>
        </p:nvGraphicFramePr>
        <p:xfrm>
          <a:off x="250825" y="1031608"/>
          <a:ext cx="8643937" cy="4454793"/>
        </p:xfrm>
        <a:graphic>
          <a:graphicData uri="http://schemas.openxmlformats.org/drawingml/2006/table">
            <a:tbl>
              <a:tblPr/>
              <a:tblGrid>
                <a:gridCol w="3571875"/>
                <a:gridCol w="1922462"/>
                <a:gridCol w="1978025"/>
                <a:gridCol w="1171575"/>
              </a:tblGrid>
              <a:tr h="3800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Area (Ha)</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lumMod val="75000"/>
                            </a:schemeClr>
                          </a:solidFill>
                          <a:effectLst/>
                          <a:latin typeface="+mn-lt"/>
                          <a:cs typeface="Arial" charset="0"/>
                        </a:rPr>
                        <a:t>Technological Pole</a:t>
                      </a:r>
                      <a:endParaRPr kumimoji="0" lang="fr-FR" sz="1800" b="1" i="0" u="none" strike="noStrike" cap="none" normalizeH="0" baseline="0" dirty="0" smtClean="0">
                        <a:ln>
                          <a:noFill/>
                        </a:ln>
                        <a:solidFill>
                          <a:schemeClr val="tx2">
                            <a:lumMod val="75000"/>
                          </a:schemeClr>
                        </a:solidFill>
                        <a:effectLst/>
                        <a:latin typeface="+mn-lt"/>
                        <a:cs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lumMod val="75000"/>
                            </a:schemeClr>
                          </a:solidFill>
                          <a:effectLst/>
                          <a:latin typeface="+mn-lt"/>
                          <a:cs typeface="Arabic Transparent" pitchFamily="2" charset="0"/>
                        </a:rPr>
                        <a:t>Off-Shoring Area </a:t>
                      </a:r>
                      <a:endParaRPr kumimoji="0" lang="fr-FR" sz="1800" b="1" i="0" u="none" strike="noStrike" cap="none" normalizeH="0" baseline="0" smtClean="0">
                        <a:ln>
                          <a:noFill/>
                        </a:ln>
                        <a:solidFill>
                          <a:schemeClr val="tx2">
                            <a:lumMod val="75000"/>
                          </a:schemeClr>
                        </a:solidFill>
                        <a:effectLst/>
                        <a:latin typeface="+mn-lt"/>
                        <a:cs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Total</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654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mn-lt"/>
                          <a:cs typeface="Arial" charset="0"/>
                        </a:rPr>
                        <a:t>Higher Education &amp; Scientific Research  (ha)</a:t>
                      </a:r>
                    </a:p>
                  </a:txBody>
                  <a:tcPr anchor="ct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20</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2">
                              <a:lumMod val="75000"/>
                            </a:schemeClr>
                          </a:solidFill>
                          <a:effectLst/>
                          <a:latin typeface="+mn-lt"/>
                          <a:cs typeface="Arial" charset="0"/>
                        </a:rPr>
                        <a:t>____</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20</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75000"/>
                            </a:schemeClr>
                          </a:solidFill>
                          <a:effectLst/>
                          <a:latin typeface="+mn-lt"/>
                          <a:cs typeface="Arial" charset="0"/>
                        </a:rPr>
                        <a:t>SPCS (ha)</a:t>
                      </a:r>
                    </a:p>
                  </a:txBody>
                  <a:tcPr anchor="ct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35</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48</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83</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2">
                              <a:lumMod val="75000"/>
                            </a:schemeClr>
                          </a:solidFill>
                          <a:effectLst/>
                          <a:latin typeface="+mn-lt"/>
                          <a:cs typeface="Arial" charset="0"/>
                        </a:rPr>
                        <a:t>City Parc (ha)</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____</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10</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10</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chemeClr val="tx2">
                              <a:lumMod val="75000"/>
                            </a:schemeClr>
                          </a:solidFill>
                          <a:effectLst/>
                          <a:latin typeface="+mn-lt"/>
                          <a:cs typeface="Arial" charset="0"/>
                        </a:rPr>
                        <a:t>Private</a:t>
                      </a:r>
                      <a:r>
                        <a:rPr kumimoji="0" lang="fr-FR" sz="1800" b="0" i="0" u="none" strike="noStrike" cap="none" normalizeH="0" baseline="0" dirty="0" smtClean="0">
                          <a:ln>
                            <a:noFill/>
                          </a:ln>
                          <a:solidFill>
                            <a:schemeClr val="tx2">
                              <a:lumMod val="75000"/>
                            </a:schemeClr>
                          </a:solidFill>
                          <a:effectLst/>
                          <a:latin typeface="+mn-lt"/>
                          <a:cs typeface="Arial" charset="0"/>
                        </a:rPr>
                        <a:t> / </a:t>
                      </a:r>
                      <a:r>
                        <a:rPr kumimoji="0" lang="fr-FR" sz="1800" b="0" i="0" u="none" strike="noStrike" cap="none" normalizeH="0" baseline="0" dirty="0" err="1" smtClean="0">
                          <a:ln>
                            <a:noFill/>
                          </a:ln>
                          <a:solidFill>
                            <a:schemeClr val="tx2">
                              <a:lumMod val="75000"/>
                            </a:schemeClr>
                          </a:solidFill>
                          <a:effectLst/>
                          <a:latin typeface="+mn-lt"/>
                          <a:cs typeface="Arial" charset="0"/>
                        </a:rPr>
                        <a:t>Housing</a:t>
                      </a:r>
                      <a:r>
                        <a:rPr kumimoji="0" lang="fr-FR" sz="1800" b="0" i="0" u="none" strike="noStrike" cap="none" normalizeH="0" baseline="0" dirty="0" smtClean="0">
                          <a:ln>
                            <a:noFill/>
                          </a:ln>
                          <a:solidFill>
                            <a:schemeClr val="tx2">
                              <a:lumMod val="75000"/>
                            </a:schemeClr>
                          </a:solidFill>
                          <a:effectLst/>
                          <a:latin typeface="+mn-lt"/>
                          <a:cs typeface="Arial" charset="0"/>
                        </a:rPr>
                        <a:t> (ha)</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2">
                            <a:lumMod val="75000"/>
                          </a:schemeClr>
                        </a:solidFill>
                        <a:effectLst/>
                        <a:latin typeface="+mn-lt"/>
                        <a:cs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11</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11</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Total</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55</a:t>
                      </a:r>
                    </a:p>
                  </a:txBody>
                  <a:tcPr horzOverflow="overflow">
                    <a:lnL w="19050" cap="flat" cmpd="sng" algn="ctr">
                      <a:solidFill>
                        <a:srgbClr val="254061"/>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69</a:t>
                      </a:r>
                    </a:p>
                  </a:txBody>
                  <a:tcPr horzOverflow="overflow">
                    <a:lnL w="19050" cap="flat" cmpd="sng" algn="ctr">
                      <a:solidFill>
                        <a:srgbClr val="254061"/>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124</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chemeClr val="tx2">
                              <a:lumMod val="75000"/>
                            </a:schemeClr>
                          </a:solidFill>
                          <a:effectLst/>
                          <a:latin typeface="+mn-lt"/>
                          <a:cs typeface="Arial" charset="0"/>
                        </a:rPr>
                        <a:t>Number</a:t>
                      </a:r>
                      <a:r>
                        <a:rPr kumimoji="0" lang="fr-FR" sz="1800" b="0" i="0" u="none" strike="noStrike" cap="none" normalizeH="0" baseline="0" dirty="0" smtClean="0">
                          <a:ln>
                            <a:noFill/>
                          </a:ln>
                          <a:solidFill>
                            <a:schemeClr val="tx2">
                              <a:lumMod val="75000"/>
                            </a:schemeClr>
                          </a:solidFill>
                          <a:effectLst/>
                          <a:latin typeface="+mn-lt"/>
                          <a:cs typeface="Arial" charset="0"/>
                        </a:rPr>
                        <a:t> of </a:t>
                      </a:r>
                      <a:r>
                        <a:rPr kumimoji="0" lang="fr-FR" sz="1800" b="0" i="0" u="none" strike="noStrike" cap="none" normalizeH="0" baseline="0" dirty="0" err="1" smtClean="0">
                          <a:ln>
                            <a:noFill/>
                          </a:ln>
                          <a:solidFill>
                            <a:schemeClr val="tx2">
                              <a:lumMod val="75000"/>
                            </a:schemeClr>
                          </a:solidFill>
                          <a:effectLst/>
                          <a:latin typeface="+mn-lt"/>
                          <a:cs typeface="Arial" charset="0"/>
                        </a:rPr>
                        <a:t>Industrial</a:t>
                      </a:r>
                      <a:r>
                        <a:rPr kumimoji="0" lang="fr-FR" sz="1800" b="0" i="0" u="none" strike="noStrike" cap="none" normalizeH="0" baseline="0" dirty="0" smtClean="0">
                          <a:ln>
                            <a:noFill/>
                          </a:ln>
                          <a:solidFill>
                            <a:schemeClr val="tx2">
                              <a:lumMod val="75000"/>
                            </a:schemeClr>
                          </a:solidFill>
                          <a:effectLst/>
                          <a:latin typeface="+mn-lt"/>
                          <a:cs typeface="Arial" charset="0"/>
                        </a:rPr>
                        <a:t> </a:t>
                      </a:r>
                      <a:r>
                        <a:rPr kumimoji="0" lang="fr-FR" sz="1800" b="0" i="0" u="none" strike="noStrike" cap="none" normalizeH="0" baseline="0" dirty="0" err="1" smtClean="0">
                          <a:ln>
                            <a:noFill/>
                          </a:ln>
                          <a:solidFill>
                            <a:schemeClr val="tx2">
                              <a:lumMod val="75000"/>
                            </a:schemeClr>
                          </a:solidFill>
                          <a:effectLst/>
                          <a:latin typeface="+mn-lt"/>
                          <a:cs typeface="Arial" charset="0"/>
                        </a:rPr>
                        <a:t>Firms</a:t>
                      </a:r>
                      <a:endParaRPr kumimoji="0" lang="fr-FR" sz="1800" b="0" i="0" u="none" strike="noStrike" cap="none" normalizeH="0" baseline="0" dirty="0" smtClean="0">
                        <a:ln>
                          <a:noFill/>
                        </a:ln>
                        <a:solidFill>
                          <a:schemeClr val="tx2">
                            <a:lumMod val="75000"/>
                          </a:schemeClr>
                        </a:solidFill>
                        <a:effectLst/>
                        <a:latin typeface="+mn-lt"/>
                        <a:cs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2"/>
                          </a:solidFill>
                          <a:effectLst/>
                          <a:latin typeface="+mn-lt"/>
                          <a:cs typeface="Arial" charset="0"/>
                        </a:rPr>
                        <a:t>92</a:t>
                      </a:r>
                      <a:endParaRPr kumimoji="0" lang="fr-FR" sz="1800" b="1" i="0" u="none" strike="noStrike" cap="none" normalizeH="0" baseline="0" dirty="0" smtClean="0">
                        <a:ln>
                          <a:noFill/>
                        </a:ln>
                        <a:solidFill>
                          <a:schemeClr val="tx2"/>
                        </a:solidFill>
                        <a:effectLst/>
                        <a:latin typeface="+mn-lt"/>
                        <a:cs typeface="Arial" charset="0"/>
                      </a:endParaRP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solidFill>
                          <a:effectLst/>
                          <a:latin typeface="+mn-lt"/>
                          <a:cs typeface="Arial" charset="0"/>
                        </a:rPr>
                        <a:t>65</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157</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2">
                              <a:lumMod val="75000"/>
                            </a:schemeClr>
                          </a:solidFill>
                          <a:effectLst/>
                          <a:latin typeface="+mn-lt"/>
                          <a:cs typeface="Arial" charset="0"/>
                        </a:rPr>
                        <a:t>Number of Relay Workshops</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14</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____</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14</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chemeClr val="tx2">
                              <a:lumMod val="75000"/>
                            </a:schemeClr>
                          </a:solidFill>
                          <a:effectLst/>
                          <a:latin typeface="+mn-lt"/>
                          <a:cs typeface="Arial" charset="0"/>
                        </a:rPr>
                        <a:t>Number</a:t>
                      </a:r>
                      <a:r>
                        <a:rPr kumimoji="0" lang="fr-FR" sz="1800" b="0" i="0" u="none" strike="noStrike" cap="none" normalizeH="0" baseline="0" dirty="0" smtClean="0">
                          <a:ln>
                            <a:noFill/>
                          </a:ln>
                          <a:solidFill>
                            <a:schemeClr val="tx2">
                              <a:lumMod val="75000"/>
                            </a:schemeClr>
                          </a:solidFill>
                          <a:effectLst/>
                          <a:latin typeface="+mn-lt"/>
                          <a:cs typeface="Arial" charset="0"/>
                        </a:rPr>
                        <a:t> of job to </a:t>
                      </a:r>
                      <a:r>
                        <a:rPr kumimoji="0" lang="fr-FR" sz="1800" b="0" i="0" u="none" strike="noStrike" cap="none" normalizeH="0" baseline="0" dirty="0" err="1" smtClean="0">
                          <a:ln>
                            <a:noFill/>
                          </a:ln>
                          <a:solidFill>
                            <a:schemeClr val="tx2">
                              <a:lumMod val="75000"/>
                            </a:schemeClr>
                          </a:solidFill>
                          <a:effectLst/>
                          <a:latin typeface="+mn-lt"/>
                          <a:cs typeface="Arial" charset="0"/>
                        </a:rPr>
                        <a:t>be</a:t>
                      </a:r>
                      <a:r>
                        <a:rPr kumimoji="0" lang="fr-FR" sz="1800" b="0" i="0" u="none" strike="noStrike" cap="none" normalizeH="0" baseline="0" dirty="0" smtClean="0">
                          <a:ln>
                            <a:noFill/>
                          </a:ln>
                          <a:solidFill>
                            <a:schemeClr val="tx2">
                              <a:lumMod val="75000"/>
                            </a:schemeClr>
                          </a:solidFill>
                          <a:effectLst/>
                          <a:latin typeface="+mn-lt"/>
                          <a:cs typeface="Arial" charset="0"/>
                        </a:rPr>
                        <a:t> </a:t>
                      </a:r>
                      <a:r>
                        <a:rPr kumimoji="0" lang="fr-FR" sz="1800" b="0" i="0" u="none" strike="noStrike" cap="none" normalizeH="0" baseline="0" dirty="0" err="1" smtClean="0">
                          <a:ln>
                            <a:noFill/>
                          </a:ln>
                          <a:solidFill>
                            <a:schemeClr val="tx2">
                              <a:lumMod val="75000"/>
                            </a:schemeClr>
                          </a:solidFill>
                          <a:effectLst/>
                          <a:latin typeface="+mn-lt"/>
                          <a:cs typeface="Arial" charset="0"/>
                        </a:rPr>
                        <a:t>created</a:t>
                      </a:r>
                      <a:r>
                        <a:rPr kumimoji="0" lang="fr-FR" sz="1800" b="0" i="0" u="none" strike="noStrike" cap="none" normalizeH="0" baseline="0" dirty="0" smtClean="0">
                          <a:ln>
                            <a:noFill/>
                          </a:ln>
                          <a:solidFill>
                            <a:schemeClr val="tx2">
                              <a:lumMod val="75000"/>
                            </a:schemeClr>
                          </a:solidFill>
                          <a:effectLst/>
                          <a:latin typeface="+mn-lt"/>
                          <a:cs typeface="Arial" charset="0"/>
                        </a:rPr>
                        <a:t> </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22.000</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23.000</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00"/>
                          </a:solidFill>
                          <a:effectLst/>
                          <a:latin typeface="+mn-lt"/>
                          <a:cs typeface="Arial" charset="0"/>
                        </a:rPr>
                        <a:t>25.000</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err="1" smtClean="0">
                          <a:ln>
                            <a:noFill/>
                          </a:ln>
                          <a:solidFill>
                            <a:schemeClr val="tx2">
                              <a:lumMod val="75000"/>
                            </a:schemeClr>
                          </a:solidFill>
                          <a:effectLst/>
                          <a:latin typeface="+mn-lt"/>
                          <a:cs typeface="Arial" charset="0"/>
                        </a:rPr>
                        <a:t>Covered</a:t>
                      </a:r>
                      <a:r>
                        <a:rPr kumimoji="0" lang="fr-FR" sz="1800" b="0" i="0" u="none" strike="noStrike" cap="none" normalizeH="0" baseline="0" dirty="0" smtClean="0">
                          <a:ln>
                            <a:noFill/>
                          </a:ln>
                          <a:solidFill>
                            <a:schemeClr val="tx2">
                              <a:lumMod val="75000"/>
                            </a:schemeClr>
                          </a:solidFill>
                          <a:effectLst/>
                          <a:latin typeface="+mn-lt"/>
                          <a:cs typeface="Arial" charset="0"/>
                        </a:rPr>
                        <a:t> Industrial Areas (m²)</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2">
                              <a:lumMod val="75000"/>
                            </a:schemeClr>
                          </a:solidFill>
                          <a:effectLst/>
                          <a:latin typeface="+mn-lt"/>
                          <a:cs typeface="Arial" charset="0"/>
                        </a:rPr>
                        <a:t>97.000</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____</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97.000</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254061"/>
                      </a:solidFill>
                      <a:prstDash val="solid"/>
                      <a:round/>
                      <a:headEnd type="none" w="med" len="med"/>
                      <a:tailEnd type="none" w="med" len="med"/>
                    </a:lnB>
                    <a:lnTlToBr>
                      <a:noFill/>
                    </a:lnTlToBr>
                    <a:lnBlToTr>
                      <a:noFill/>
                    </a:lnBlToTr>
                    <a:solidFill>
                      <a:schemeClr val="accent1"/>
                    </a:solidFill>
                  </a:tcPr>
                </a:tc>
              </a:tr>
              <a:tr h="3800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2">
                              <a:lumMod val="75000"/>
                            </a:schemeClr>
                          </a:solidFill>
                          <a:effectLst/>
                          <a:latin typeface="+mn-lt"/>
                          <a:cs typeface="Arial" charset="0"/>
                        </a:rPr>
                        <a:t>IME &amp; off-</a:t>
                      </a:r>
                      <a:r>
                        <a:rPr kumimoji="0" lang="fr-FR" sz="1800" b="0" i="0" u="none" strike="noStrike" cap="none" normalizeH="0" baseline="0" dirty="0" err="1" smtClean="0">
                          <a:ln>
                            <a:noFill/>
                          </a:ln>
                          <a:solidFill>
                            <a:schemeClr val="tx2">
                              <a:lumMod val="75000"/>
                            </a:schemeClr>
                          </a:solidFill>
                          <a:effectLst/>
                          <a:latin typeface="+mn-lt"/>
                          <a:cs typeface="Arial" charset="0"/>
                        </a:rPr>
                        <a:t>Shoring</a:t>
                      </a:r>
                      <a:r>
                        <a:rPr kumimoji="0" lang="fr-FR" sz="1800" b="0" i="0" u="none" strike="noStrike" cap="none" normalizeH="0" baseline="0" dirty="0" smtClean="0">
                          <a:ln>
                            <a:noFill/>
                          </a:ln>
                          <a:solidFill>
                            <a:schemeClr val="tx2">
                              <a:lumMod val="75000"/>
                            </a:schemeClr>
                          </a:solidFill>
                          <a:effectLst/>
                          <a:latin typeface="+mn-lt"/>
                          <a:cs typeface="Arial" charset="0"/>
                        </a:rPr>
                        <a:t> Areas (m²)</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200.000</a:t>
                      </a:r>
                    </a:p>
                  </a:txBody>
                  <a:tcPr horzOverflow="overflow">
                    <a:lnL w="19050" cap="flat" cmpd="sng" algn="ctr">
                      <a:solidFill>
                        <a:srgbClr val="FFC000"/>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2">
                              <a:lumMod val="75000"/>
                            </a:schemeClr>
                          </a:solidFill>
                          <a:effectLst/>
                          <a:latin typeface="+mn-lt"/>
                          <a:cs typeface="Arial" charset="0"/>
                        </a:rPr>
                        <a:t>350.000</a:t>
                      </a:r>
                    </a:p>
                  </a:txBody>
                  <a:tcPr horzOverflow="overflow">
                    <a:lnL w="19050" cap="flat" cmpd="sng" algn="ctr">
                      <a:solidFill>
                        <a:srgbClr val="FFC000"/>
                      </a:solidFill>
                      <a:prstDash val="solid"/>
                      <a:round/>
                      <a:headEnd type="none" w="med" len="med"/>
                      <a:tailEnd type="none" w="med" len="med"/>
                    </a:lnL>
                    <a:lnR w="19050" cap="flat" cmpd="sng" algn="ctr">
                      <a:solidFill>
                        <a:srgbClr val="254061"/>
                      </a:solidFill>
                      <a:prstDash val="solid"/>
                      <a:round/>
                      <a:headEnd type="none" w="med" len="med"/>
                      <a:tailEnd type="none" w="med" len="med"/>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1"/>
                          </a:solidFill>
                          <a:effectLst/>
                          <a:latin typeface="+mn-lt"/>
                          <a:cs typeface="Arial" charset="0"/>
                        </a:rPr>
                        <a:t>550.000</a:t>
                      </a:r>
                    </a:p>
                  </a:txBody>
                  <a:tcPr horzOverflow="overflow">
                    <a:lnL w="19050" cap="flat" cmpd="sng" algn="ctr">
                      <a:solidFill>
                        <a:srgbClr val="254061"/>
                      </a:solidFill>
                      <a:prstDash val="solid"/>
                      <a:round/>
                      <a:headEnd type="none" w="med" len="med"/>
                      <a:tailEnd type="none" w="med" len="med"/>
                    </a:lnL>
                    <a:lnR w="19050" cap="flat" cmpd="sng" algn="ctr">
                      <a:solidFill>
                        <a:srgbClr val="FFC000"/>
                      </a:solidFill>
                      <a:prstDash val="solid"/>
                      <a:round/>
                      <a:headEnd type="none" w="med" len="med"/>
                      <a:tailEnd type="none" w="med" len="med"/>
                    </a:lnR>
                    <a:lnT w="19050" cap="flat" cmpd="sng" algn="ctr">
                      <a:solidFill>
                        <a:srgbClr val="254061"/>
                      </a:solidFill>
                      <a:prstDash val="solid"/>
                      <a:round/>
                      <a:headEnd type="none" w="med" len="med"/>
                      <a:tailEnd type="none" w="med" len="med"/>
                    </a:lnT>
                    <a:lnB w="19050" cap="flat" cmpd="sng" algn="ctr">
                      <a:solidFill>
                        <a:srgbClr val="FFC000"/>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5" name="Image 4" descr="logo-pcs-final_2.png"/>
          <p:cNvPicPr>
            <a:picLocks noChangeAspect="1"/>
          </p:cNvPicPr>
          <p:nvPr/>
        </p:nvPicPr>
        <p:blipFill>
          <a:blip r:embed="rId5"/>
          <a:stretch>
            <a:fillRect/>
          </a:stretch>
        </p:blipFill>
        <p:spPr>
          <a:xfrm>
            <a:off x="287483" y="226038"/>
            <a:ext cx="928694" cy="479433"/>
          </a:xfrm>
          <a:prstGeom prst="rect">
            <a:avLst/>
          </a:prstGeom>
        </p:spPr>
      </p:pic>
      <p:sp>
        <p:nvSpPr>
          <p:cNvPr id="7" name="Title 1"/>
          <p:cNvSpPr>
            <a:spLocks noGrp="1"/>
          </p:cNvSpPr>
          <p:nvPr>
            <p:ph type="title"/>
          </p:nvPr>
        </p:nvSpPr>
        <p:spPr>
          <a:xfrm>
            <a:off x="457200" y="274638"/>
            <a:ext cx="8229600" cy="582594"/>
          </a:xfrm>
        </p:spPr>
        <p:txBody>
          <a:bodyPr/>
          <a:lstStyle/>
          <a:p>
            <a:pPr>
              <a:spcAft>
                <a:spcPts val="0"/>
              </a:spcAft>
            </a:pPr>
            <a:r>
              <a:rPr lang="fr-FR" sz="2000" b="1" dirty="0" smtClean="0">
                <a:solidFill>
                  <a:schemeClr val="accent1">
                    <a:lumMod val="50000"/>
                  </a:schemeClr>
                </a:solidFill>
                <a:latin typeface="Calibri" pitchFamily="34" charset="0"/>
                <a:cs typeface="Arabic Transparent" pitchFamily="2" charset="-78"/>
              </a:rPr>
              <a:t>The </a:t>
            </a:r>
            <a:r>
              <a:rPr lang="en-US" sz="2000" b="1" dirty="0" err="1" smtClean="0">
                <a:solidFill>
                  <a:schemeClr val="accent1">
                    <a:lumMod val="50000"/>
                  </a:schemeClr>
                </a:solidFill>
                <a:latin typeface="Calibri" pitchFamily="34" charset="0"/>
              </a:rPr>
              <a:t>Technopark</a:t>
            </a:r>
            <a:r>
              <a:rPr lang="en-US" sz="2000" b="1" dirty="0" smtClean="0">
                <a:solidFill>
                  <a:schemeClr val="accent1">
                    <a:lumMod val="50000"/>
                  </a:schemeClr>
                </a:solidFill>
                <a:latin typeface="Calibri" pitchFamily="34" charset="0"/>
                <a:cs typeface="Arabic Transparent" pitchFamily="2" charset="-78"/>
              </a:rPr>
              <a:t>&amp; </a:t>
            </a:r>
            <a:br>
              <a:rPr lang="en-US" sz="2000" b="1" dirty="0" smtClean="0">
                <a:solidFill>
                  <a:schemeClr val="accent1">
                    <a:lumMod val="50000"/>
                  </a:schemeClr>
                </a:solidFill>
                <a:latin typeface="Calibri" pitchFamily="34" charset="0"/>
                <a:cs typeface="Arabic Transparent" pitchFamily="2" charset="-78"/>
              </a:rPr>
            </a:br>
            <a:r>
              <a:rPr lang="en-US" sz="2000" b="1" dirty="0" smtClean="0">
                <a:solidFill>
                  <a:schemeClr val="accent1">
                    <a:lumMod val="50000"/>
                  </a:schemeClr>
                </a:solidFill>
                <a:latin typeface="Calibri" pitchFamily="34" charset="0"/>
                <a:cs typeface="Arabic Transparent" pitchFamily="2" charset="-78"/>
              </a:rPr>
              <a:t>the Off-Shoring park of </a:t>
            </a:r>
            <a:r>
              <a:rPr lang="en-US" sz="2000" b="1" dirty="0" err="1" smtClean="0">
                <a:solidFill>
                  <a:schemeClr val="accent1">
                    <a:lumMod val="50000"/>
                  </a:schemeClr>
                </a:solidFill>
                <a:latin typeface="Calibri" pitchFamily="34" charset="0"/>
                <a:cs typeface="Arabic Transparent" pitchFamily="2" charset="-78"/>
              </a:rPr>
              <a:t>Hammam</a:t>
            </a:r>
            <a:r>
              <a:rPr lang="en-US" sz="2000" b="1" dirty="0" smtClean="0">
                <a:solidFill>
                  <a:schemeClr val="accent1">
                    <a:lumMod val="50000"/>
                  </a:schemeClr>
                </a:solidFill>
                <a:latin typeface="Calibri" pitchFamily="34" charset="0"/>
                <a:cs typeface="Arabic Transparent" pitchFamily="2" charset="-78"/>
              </a:rPr>
              <a:t> </a:t>
            </a:r>
            <a:r>
              <a:rPr lang="en-US" sz="2000" b="1" dirty="0" err="1" smtClean="0">
                <a:solidFill>
                  <a:schemeClr val="accent1">
                    <a:lumMod val="50000"/>
                  </a:schemeClr>
                </a:solidFill>
                <a:latin typeface="Calibri" pitchFamily="34" charset="0"/>
                <a:cs typeface="Arabic Transparent" pitchFamily="2" charset="-78"/>
              </a:rPr>
              <a:t>Maarouf</a:t>
            </a:r>
            <a:endParaRPr lang="fr-FR" sz="2000" b="1" dirty="0" smtClean="0">
              <a:solidFill>
                <a:schemeClr val="accent1">
                  <a:lumMod val="50000"/>
                </a:schemeClr>
              </a:solidFill>
              <a:latin typeface="Calibri" pitchFamily="34" charset="0"/>
              <a:cs typeface="Arabic Transparent"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1035819" y="785794"/>
            <a:ext cx="928694" cy="479433"/>
          </a:xfrm>
          <a:prstGeom prst="rect">
            <a:avLst/>
          </a:prstGeom>
        </p:spPr>
      </p:pic>
      <p:sp>
        <p:nvSpPr>
          <p:cNvPr id="10" name="ZoneTexte 9"/>
          <p:cNvSpPr txBox="1"/>
          <p:nvPr/>
        </p:nvSpPr>
        <p:spPr>
          <a:xfrm>
            <a:off x="1500166" y="2571744"/>
            <a:ext cx="6001644" cy="1815882"/>
          </a:xfrm>
          <a:prstGeom prst="rect">
            <a:avLst/>
          </a:prstGeom>
        </p:spPr>
        <p:style>
          <a:lnRef idx="2">
            <a:schemeClr val="accent5"/>
          </a:lnRef>
          <a:fillRef idx="1">
            <a:schemeClr val="lt1"/>
          </a:fillRef>
          <a:effectRef idx="0">
            <a:schemeClr val="accent5"/>
          </a:effectRef>
          <a:fontRef idx="minor">
            <a:schemeClr val="dk1"/>
          </a:fontRef>
        </p:style>
        <p:txBody>
          <a:bodyPr vert="horz" wrap="square" rtlCol="0">
            <a:spAutoFit/>
          </a:bodyPr>
          <a:lstStyle/>
          <a:p>
            <a:pPr lvl="0" algn="ctr" defTabSz="914400" fontAlgn="base">
              <a:spcBef>
                <a:spcPct val="0"/>
              </a:spcBef>
              <a:spcAft>
                <a:spcPct val="0"/>
              </a:spcAft>
            </a:pPr>
            <a:endParaRPr lang="fr-FR" sz="2800" b="1" dirty="0" smtClean="0">
              <a:solidFill>
                <a:schemeClr val="tx2"/>
              </a:solidFill>
              <a:latin typeface="Arial"/>
              <a:ea typeface="Times New Roman" pitchFamily="44" charset="0"/>
              <a:cs typeface="Arial"/>
            </a:endParaRPr>
          </a:p>
          <a:p>
            <a:pPr lvl="0" algn="ctr" defTabSz="914400" fontAlgn="base">
              <a:spcBef>
                <a:spcPct val="0"/>
              </a:spcBef>
              <a:spcAft>
                <a:spcPct val="0"/>
              </a:spcAft>
            </a:pPr>
            <a:r>
              <a:rPr lang="fr-FR" sz="2800" b="1" dirty="0" smtClean="0">
                <a:solidFill>
                  <a:schemeClr val="tx2"/>
                </a:solidFill>
                <a:latin typeface="Arial"/>
                <a:ea typeface="Times New Roman" pitchFamily="44" charset="0"/>
                <a:cs typeface="Arial"/>
              </a:rPr>
              <a:t>Innovation and Technology Transfer</a:t>
            </a:r>
          </a:p>
          <a:p>
            <a:pPr lvl="0" algn="ctr" defTabSz="914400" fontAlgn="base">
              <a:spcBef>
                <a:spcPct val="0"/>
              </a:spcBef>
              <a:spcAft>
                <a:spcPct val="0"/>
              </a:spcAft>
            </a:pPr>
            <a:endParaRPr lang="fr-FR" sz="2800" b="1" dirty="0">
              <a:solidFill>
                <a:schemeClr val="tx2"/>
              </a:solidFill>
              <a:latin typeface="Arial"/>
              <a:ea typeface="Times New Roman" pitchFamily="44" charset="0"/>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5"/>
          <a:stretch>
            <a:fillRect/>
          </a:stretch>
        </p:blipFill>
        <p:spPr>
          <a:xfrm>
            <a:off x="357158" y="546077"/>
            <a:ext cx="928694" cy="479433"/>
          </a:xfrm>
          <a:prstGeom prst="rect">
            <a:avLst/>
          </a:prstGeom>
        </p:spPr>
      </p:pic>
      <p:sp>
        <p:nvSpPr>
          <p:cNvPr id="4" name="Rectangle 3"/>
          <p:cNvSpPr/>
          <p:nvPr/>
        </p:nvSpPr>
        <p:spPr>
          <a:xfrm>
            <a:off x="0" y="1114323"/>
            <a:ext cx="9144000" cy="400110"/>
          </a:xfrm>
          <a:prstGeom prst="rect">
            <a:avLst/>
          </a:prstGeom>
        </p:spPr>
        <p:txBody>
          <a:bodyPr wrap="square">
            <a:spAutoFit/>
          </a:bodyPr>
          <a:lstStyle/>
          <a:p>
            <a:r>
              <a:rPr lang="en-US" sz="2000" b="1" dirty="0" smtClean="0">
                <a:solidFill>
                  <a:schemeClr val="accent1">
                    <a:lumMod val="50000"/>
                  </a:schemeClr>
                </a:solidFill>
                <a:latin typeface="Calibri" pitchFamily="34" charset="0"/>
                <a:cs typeface="Arial" charset="0"/>
              </a:rPr>
              <a:t>The cell innovation and technology transfer offers services for the company :</a:t>
            </a:r>
            <a:endParaRPr lang="fr-FR" sz="2000" b="1" dirty="0">
              <a:solidFill>
                <a:schemeClr val="accent1">
                  <a:lumMod val="50000"/>
                </a:schemeClr>
              </a:solidFill>
              <a:latin typeface="Calibri" pitchFamily="34" charset="0"/>
              <a:cs typeface="Arial" charset="0"/>
            </a:endParaRPr>
          </a:p>
        </p:txBody>
      </p:sp>
      <p:sp>
        <p:nvSpPr>
          <p:cNvPr id="5" name="ZoneTexte 4"/>
          <p:cNvSpPr txBox="1"/>
          <p:nvPr/>
        </p:nvSpPr>
        <p:spPr>
          <a:xfrm>
            <a:off x="0" y="1514433"/>
            <a:ext cx="4800972" cy="1477328"/>
          </a:xfrm>
          <a:prstGeom prst="rect">
            <a:avLst/>
          </a:prstGeom>
          <a:noFill/>
          <a:ln w="22225">
            <a:noFill/>
          </a:ln>
          <a:effectLst>
            <a:outerShdw blurRad="50800" dist="50800" dir="5400000" algn="ctr" rotWithShape="0">
              <a:schemeClr val="bg1"/>
            </a:outerShdw>
          </a:effectLst>
          <a:scene3d>
            <a:camera prst="orthographicFront"/>
            <a:lightRig rig="threePt" dir="t"/>
          </a:scene3d>
          <a:sp3d contourW="12700">
            <a:contourClr>
              <a:schemeClr val="bg1"/>
            </a:contourClr>
          </a:sp3d>
        </p:spPr>
        <p:txBody>
          <a:bodyPr wrap="square" anchor="ctr">
            <a:spAutoFit/>
          </a:bodyPr>
          <a:lstStyle/>
          <a:p>
            <a:pPr algn="just" fontAlgn="auto">
              <a:lnSpc>
                <a:spcPct val="150000"/>
              </a:lnSpc>
              <a:spcBef>
                <a:spcPts val="0"/>
              </a:spcBef>
              <a:spcAft>
                <a:spcPts val="0"/>
              </a:spcAft>
              <a:buClr>
                <a:schemeClr val="tx2">
                  <a:lumMod val="75000"/>
                </a:schemeClr>
              </a:buClr>
              <a:buFont typeface="Wingdings" pitchFamily="2" charset="2"/>
              <a:buChar char="ð"/>
              <a:defRPr/>
            </a:pPr>
            <a:r>
              <a:rPr lang="en-US" sz="2000" b="1" dirty="0">
                <a:solidFill>
                  <a:schemeClr val="accent1">
                    <a:lumMod val="50000"/>
                  </a:schemeClr>
                </a:solidFill>
                <a:latin typeface="+mn-lt"/>
                <a:cs typeface="+mn-cs"/>
              </a:rPr>
              <a:t> </a:t>
            </a:r>
            <a:r>
              <a:rPr lang="en-US" sz="2000" b="1" dirty="0">
                <a:solidFill>
                  <a:schemeClr val="accent1">
                    <a:lumMod val="50000"/>
                  </a:schemeClr>
                </a:solidFill>
                <a:latin typeface="+mn-lt"/>
                <a:cs typeface="Arial" charset="0"/>
              </a:rPr>
              <a:t>modern infrastructure</a:t>
            </a:r>
          </a:p>
          <a:p>
            <a:pPr algn="just" fontAlgn="auto">
              <a:lnSpc>
                <a:spcPct val="150000"/>
              </a:lnSpc>
              <a:spcBef>
                <a:spcPts val="0"/>
              </a:spcBef>
              <a:spcAft>
                <a:spcPts val="0"/>
              </a:spcAft>
              <a:buClr>
                <a:schemeClr val="tx2">
                  <a:lumMod val="75000"/>
                </a:schemeClr>
              </a:buClr>
              <a:buFont typeface="Wingdings" pitchFamily="2" charset="2"/>
              <a:buChar char="ð"/>
              <a:defRPr/>
            </a:pPr>
            <a:r>
              <a:rPr lang="en-US" sz="2000" b="1" dirty="0">
                <a:solidFill>
                  <a:schemeClr val="accent1">
                    <a:lumMod val="50000"/>
                  </a:schemeClr>
                </a:solidFill>
                <a:latin typeface="+mn-lt"/>
                <a:cs typeface="Arial" charset="0"/>
              </a:rPr>
              <a:t> ecological environment </a:t>
            </a:r>
          </a:p>
          <a:p>
            <a:pPr algn="just" fontAlgn="auto">
              <a:lnSpc>
                <a:spcPct val="150000"/>
              </a:lnSpc>
              <a:spcBef>
                <a:spcPts val="0"/>
              </a:spcBef>
              <a:spcAft>
                <a:spcPts val="0"/>
              </a:spcAft>
              <a:buClr>
                <a:schemeClr val="tx2">
                  <a:lumMod val="75000"/>
                </a:schemeClr>
              </a:buClr>
              <a:buFont typeface="Wingdings" pitchFamily="2" charset="2"/>
              <a:buChar char="ð"/>
              <a:defRPr/>
            </a:pPr>
            <a:r>
              <a:rPr lang="en-US" sz="2000" b="1" dirty="0">
                <a:solidFill>
                  <a:schemeClr val="accent1">
                    <a:lumMod val="50000"/>
                  </a:schemeClr>
                </a:solidFill>
                <a:latin typeface="+mn-lt"/>
                <a:cs typeface="Arial" charset="0"/>
              </a:rPr>
              <a:t> free access to high qualified </a:t>
            </a:r>
            <a:r>
              <a:rPr lang="en-US" sz="2000" b="1" dirty="0" smtClean="0">
                <a:solidFill>
                  <a:schemeClr val="accent1">
                    <a:lumMod val="50000"/>
                  </a:schemeClr>
                </a:solidFill>
                <a:latin typeface="+mn-lt"/>
                <a:cs typeface="Arial" charset="0"/>
              </a:rPr>
              <a:t>intelligence</a:t>
            </a:r>
            <a:endParaRPr lang="fr-FR" b="1" dirty="0">
              <a:solidFill>
                <a:schemeClr val="accent1">
                  <a:lumMod val="50000"/>
                </a:schemeClr>
              </a:solidFill>
              <a:latin typeface="+mn-lt"/>
              <a:cs typeface="+mn-cs"/>
            </a:endParaRPr>
          </a:p>
        </p:txBody>
      </p:sp>
      <p:sp>
        <p:nvSpPr>
          <p:cNvPr id="7" name="ZoneTexte 6"/>
          <p:cNvSpPr txBox="1"/>
          <p:nvPr/>
        </p:nvSpPr>
        <p:spPr>
          <a:xfrm>
            <a:off x="2928926" y="2991761"/>
            <a:ext cx="5837238" cy="3324225"/>
          </a:xfrm>
          <a:prstGeom prst="rect">
            <a:avLst/>
          </a:prstGeom>
          <a:noFill/>
        </p:spPr>
        <p:txBody>
          <a:bodyPr>
            <a:spAutoFit/>
          </a:bodyPr>
          <a:lstStyle/>
          <a:p>
            <a:pPr algn="just" fontAlgn="auto">
              <a:lnSpc>
                <a:spcPct val="150000"/>
              </a:lnSpc>
              <a:spcBef>
                <a:spcPts val="0"/>
              </a:spcBef>
              <a:spcAft>
                <a:spcPts val="0"/>
              </a:spcAft>
              <a:buClr>
                <a:schemeClr val="tx2">
                  <a:lumMod val="75000"/>
                </a:schemeClr>
              </a:buClr>
              <a:buFont typeface="Arial" pitchFamily="34" charset="0"/>
              <a:buChar char="•"/>
              <a:defRPr/>
            </a:pPr>
            <a:r>
              <a:rPr lang="en-US" sz="2000" b="1" dirty="0">
                <a:solidFill>
                  <a:schemeClr val="accent1">
                    <a:lumMod val="50000"/>
                  </a:schemeClr>
                </a:solidFill>
                <a:latin typeface="Calibri" pitchFamily="34" charset="0"/>
                <a:cs typeface="Arial" charset="0"/>
              </a:rPr>
              <a:t> ease of implementation </a:t>
            </a:r>
          </a:p>
          <a:p>
            <a:pPr algn="just" fontAlgn="auto">
              <a:lnSpc>
                <a:spcPct val="150000"/>
              </a:lnSpc>
              <a:spcBef>
                <a:spcPts val="0"/>
              </a:spcBef>
              <a:spcAft>
                <a:spcPts val="0"/>
              </a:spcAft>
              <a:buClr>
                <a:schemeClr val="tx2">
                  <a:lumMod val="75000"/>
                </a:schemeClr>
              </a:buClr>
              <a:buFont typeface="Arial" pitchFamily="34" charset="0"/>
              <a:buChar char="•"/>
              <a:defRPr/>
            </a:pPr>
            <a:r>
              <a:rPr lang="en-US" sz="2000" b="1" dirty="0">
                <a:solidFill>
                  <a:schemeClr val="accent1">
                    <a:lumMod val="50000"/>
                  </a:schemeClr>
                </a:solidFill>
                <a:latin typeface="Calibri" pitchFamily="34" charset="0"/>
                <a:cs typeface="Arial" charset="0"/>
              </a:rPr>
              <a:t> recruiting of a skilled </a:t>
            </a:r>
            <a:r>
              <a:rPr lang="en-US" sz="2000" b="1" dirty="0">
                <a:solidFill>
                  <a:schemeClr val="accent1">
                    <a:lumMod val="50000"/>
                  </a:schemeClr>
                </a:solidFill>
                <a:cs typeface="Arial" charset="0"/>
              </a:rPr>
              <a:t>workforce</a:t>
            </a:r>
          </a:p>
          <a:p>
            <a:pPr algn="just" fontAlgn="auto">
              <a:lnSpc>
                <a:spcPct val="150000"/>
              </a:lnSpc>
              <a:spcBef>
                <a:spcPts val="0"/>
              </a:spcBef>
              <a:spcAft>
                <a:spcPts val="0"/>
              </a:spcAft>
              <a:buClr>
                <a:schemeClr val="tx2">
                  <a:lumMod val="75000"/>
                </a:schemeClr>
              </a:buClr>
              <a:buFont typeface="Arial" pitchFamily="34" charset="0"/>
              <a:buChar char="•"/>
              <a:defRPr/>
            </a:pPr>
            <a:r>
              <a:rPr lang="en-US" sz="2000" b="1" dirty="0">
                <a:solidFill>
                  <a:schemeClr val="accent1">
                    <a:lumMod val="50000"/>
                  </a:schemeClr>
                </a:solidFill>
                <a:latin typeface="Calibri" pitchFamily="34" charset="0"/>
                <a:cs typeface="Arial" charset="0"/>
              </a:rPr>
              <a:t> professional animation of the pole</a:t>
            </a:r>
          </a:p>
          <a:p>
            <a:pPr algn="just" fontAlgn="auto">
              <a:lnSpc>
                <a:spcPct val="150000"/>
              </a:lnSpc>
              <a:spcBef>
                <a:spcPts val="0"/>
              </a:spcBef>
              <a:spcAft>
                <a:spcPts val="0"/>
              </a:spcAft>
              <a:buClr>
                <a:schemeClr val="tx2">
                  <a:lumMod val="75000"/>
                </a:schemeClr>
              </a:buClr>
              <a:buFont typeface="Arial" pitchFamily="34" charset="0"/>
              <a:buChar char="•"/>
              <a:defRPr/>
            </a:pPr>
            <a:r>
              <a:rPr lang="en-US" sz="2000" b="1" dirty="0">
                <a:solidFill>
                  <a:schemeClr val="accent1">
                    <a:lumMod val="50000"/>
                  </a:schemeClr>
                </a:solidFill>
                <a:latin typeface="Calibri" pitchFamily="34" charset="0"/>
                <a:cs typeface="Arial" charset="0"/>
              </a:rPr>
              <a:t> access to founding sources</a:t>
            </a:r>
          </a:p>
          <a:p>
            <a:pPr algn="just" fontAlgn="auto">
              <a:lnSpc>
                <a:spcPct val="150000"/>
              </a:lnSpc>
              <a:spcBef>
                <a:spcPts val="0"/>
              </a:spcBef>
              <a:spcAft>
                <a:spcPts val="0"/>
              </a:spcAft>
              <a:buClr>
                <a:schemeClr val="tx2">
                  <a:lumMod val="75000"/>
                </a:schemeClr>
              </a:buClr>
              <a:buFont typeface="Arial" pitchFamily="34" charset="0"/>
              <a:buChar char="•"/>
              <a:defRPr/>
            </a:pPr>
            <a:r>
              <a:rPr lang="en-US" sz="2000" b="1" dirty="0">
                <a:solidFill>
                  <a:schemeClr val="accent1">
                    <a:lumMod val="50000"/>
                  </a:schemeClr>
                </a:solidFill>
                <a:latin typeface="Calibri" pitchFamily="34" charset="0"/>
                <a:cs typeface="Arial" charset="0"/>
              </a:rPr>
              <a:t> development of relationships with subcontractors/</a:t>
            </a:r>
          </a:p>
          <a:p>
            <a:pPr algn="just" fontAlgn="auto">
              <a:lnSpc>
                <a:spcPct val="150000"/>
              </a:lnSpc>
              <a:spcBef>
                <a:spcPts val="0"/>
              </a:spcBef>
              <a:spcAft>
                <a:spcPts val="0"/>
              </a:spcAft>
              <a:buClr>
                <a:schemeClr val="tx2">
                  <a:lumMod val="75000"/>
                </a:schemeClr>
              </a:buClr>
              <a:defRPr/>
            </a:pPr>
            <a:r>
              <a:rPr lang="en-US" sz="2000" b="1" dirty="0">
                <a:solidFill>
                  <a:schemeClr val="accent1">
                    <a:lumMod val="50000"/>
                  </a:schemeClr>
                </a:solidFill>
                <a:latin typeface="Calibri" pitchFamily="34" charset="0"/>
                <a:cs typeface="Arial" charset="0"/>
              </a:rPr>
              <a:t>   other types of partnerships</a:t>
            </a:r>
          </a:p>
          <a:p>
            <a:pPr algn="just" fontAlgn="auto">
              <a:lnSpc>
                <a:spcPct val="150000"/>
              </a:lnSpc>
              <a:spcBef>
                <a:spcPts val="0"/>
              </a:spcBef>
              <a:spcAft>
                <a:spcPts val="0"/>
              </a:spcAft>
              <a:buClr>
                <a:schemeClr val="tx2">
                  <a:lumMod val="75000"/>
                </a:schemeClr>
              </a:buClr>
              <a:buFont typeface="Arial" pitchFamily="34" charset="0"/>
              <a:buChar char="•"/>
              <a:defRPr/>
            </a:pPr>
            <a:r>
              <a:rPr lang="en-US" sz="2000" b="1" dirty="0">
                <a:solidFill>
                  <a:schemeClr val="accent1">
                    <a:lumMod val="50000"/>
                  </a:schemeClr>
                </a:solidFill>
                <a:latin typeface="Calibri" pitchFamily="34" charset="0"/>
                <a:cs typeface="Arial" charset="0"/>
              </a:rPr>
              <a:t> easy access to local and regional market</a:t>
            </a:r>
          </a:p>
        </p:txBody>
      </p:sp>
      <p:sp>
        <p:nvSpPr>
          <p:cNvPr id="9" name="Flèche droite 8"/>
          <p:cNvSpPr/>
          <p:nvPr/>
        </p:nvSpPr>
        <p:spPr>
          <a:xfrm>
            <a:off x="179388" y="3789363"/>
            <a:ext cx="2305050" cy="1439862"/>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t>Support</a:t>
            </a:r>
          </a:p>
        </p:txBody>
      </p:sp>
      <p:sp>
        <p:nvSpPr>
          <p:cNvPr id="11" name="Rectangle 10"/>
          <p:cNvSpPr/>
          <p:nvPr/>
        </p:nvSpPr>
        <p:spPr>
          <a:xfrm>
            <a:off x="2928926" y="222911"/>
            <a:ext cx="3255699" cy="646331"/>
          </a:xfrm>
          <a:prstGeom prst="rect">
            <a:avLst/>
          </a:prstGeom>
        </p:spPr>
        <p:txBody>
          <a:bodyPr wrap="none">
            <a:spAutoFit/>
          </a:bodyPr>
          <a:lstStyle/>
          <a:p>
            <a:r>
              <a:rPr lang="fr-FR" sz="3600" b="1" dirty="0" smtClean="0">
                <a:solidFill>
                  <a:srgbClr val="002060"/>
                </a:solidFill>
                <a:latin typeface="+mj-lt"/>
                <a:ea typeface="+mj-ea"/>
                <a:cs typeface="Arabic Transparent" pitchFamily="2" charset="-78"/>
              </a:rPr>
              <a:t>Innovation &amp; TT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5"/>
          <a:stretch>
            <a:fillRect/>
          </a:stretch>
        </p:blipFill>
        <p:spPr>
          <a:xfrm>
            <a:off x="357158" y="546077"/>
            <a:ext cx="928694" cy="479433"/>
          </a:xfrm>
          <a:prstGeom prst="rect">
            <a:avLst/>
          </a:prstGeom>
        </p:spPr>
      </p:pic>
      <p:sp>
        <p:nvSpPr>
          <p:cNvPr id="11" name="Rectangle 10"/>
          <p:cNvSpPr/>
          <p:nvPr/>
        </p:nvSpPr>
        <p:spPr>
          <a:xfrm>
            <a:off x="2928926" y="222911"/>
            <a:ext cx="3255699" cy="646331"/>
          </a:xfrm>
          <a:prstGeom prst="rect">
            <a:avLst/>
          </a:prstGeom>
        </p:spPr>
        <p:txBody>
          <a:bodyPr wrap="none">
            <a:spAutoFit/>
          </a:bodyPr>
          <a:lstStyle/>
          <a:p>
            <a:r>
              <a:rPr lang="fr-FR" sz="3600" b="1" dirty="0" smtClean="0">
                <a:solidFill>
                  <a:srgbClr val="002060"/>
                </a:solidFill>
                <a:latin typeface="+mj-lt"/>
                <a:ea typeface="+mj-ea"/>
                <a:cs typeface="Arabic Transparent" pitchFamily="2" charset="-78"/>
              </a:rPr>
              <a:t>Innovation &amp; TT</a:t>
            </a:r>
          </a:p>
        </p:txBody>
      </p:sp>
      <p:sp>
        <p:nvSpPr>
          <p:cNvPr id="10" name="Rectangle 9"/>
          <p:cNvSpPr/>
          <p:nvPr/>
        </p:nvSpPr>
        <p:spPr>
          <a:xfrm>
            <a:off x="3286116" y="794677"/>
            <a:ext cx="2372573" cy="461665"/>
          </a:xfrm>
          <a:prstGeom prst="rect">
            <a:avLst/>
          </a:prstGeom>
        </p:spPr>
        <p:txBody>
          <a:bodyPr wrap="none">
            <a:spAutoFit/>
          </a:bodyPr>
          <a:lstStyle/>
          <a:p>
            <a:r>
              <a:rPr lang="fr-FR" sz="2400" b="1" dirty="0" err="1" smtClean="0">
                <a:solidFill>
                  <a:srgbClr val="FF0000"/>
                </a:solidFill>
                <a:latin typeface="+mj-lt"/>
                <a:ea typeface="+mj-ea"/>
                <a:cs typeface="Arabic Transparent" pitchFamily="2" charset="-78"/>
              </a:rPr>
              <a:t>Current</a:t>
            </a:r>
            <a:r>
              <a:rPr lang="fr-FR" sz="2400" b="1" dirty="0" smtClean="0">
                <a:solidFill>
                  <a:srgbClr val="FF0000"/>
                </a:solidFill>
                <a:latin typeface="+mj-lt"/>
                <a:ea typeface="+mj-ea"/>
                <a:cs typeface="Arabic Transparent" pitchFamily="2" charset="-78"/>
              </a:rPr>
              <a:t> </a:t>
            </a:r>
            <a:r>
              <a:rPr lang="fr-FR" sz="2400" b="1" dirty="0" err="1" smtClean="0">
                <a:solidFill>
                  <a:srgbClr val="FF0000"/>
                </a:solidFill>
                <a:latin typeface="+mj-lt"/>
                <a:ea typeface="+mj-ea"/>
                <a:cs typeface="Arabic Transparent" pitchFamily="2" charset="-78"/>
              </a:rPr>
              <a:t>Strucure</a:t>
            </a:r>
            <a:r>
              <a:rPr lang="fr-FR" sz="2400" b="1" dirty="0" smtClean="0">
                <a:solidFill>
                  <a:srgbClr val="FF0000"/>
                </a:solidFill>
                <a:latin typeface="+mj-lt"/>
                <a:ea typeface="+mj-ea"/>
                <a:cs typeface="Arabic Transparent" pitchFamily="2" charset="-78"/>
              </a:rPr>
              <a:t> </a:t>
            </a:r>
          </a:p>
        </p:txBody>
      </p:sp>
      <p:graphicFrame>
        <p:nvGraphicFramePr>
          <p:cNvPr id="12" name="Diagramme 11"/>
          <p:cNvGraphicFramePr/>
          <p:nvPr/>
        </p:nvGraphicFramePr>
        <p:xfrm>
          <a:off x="1071538" y="1256342"/>
          <a:ext cx="7405718" cy="50323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357158" y="546077"/>
            <a:ext cx="928694" cy="479433"/>
          </a:xfrm>
          <a:prstGeom prst="rect">
            <a:avLst/>
          </a:prstGeom>
        </p:spPr>
      </p:pic>
      <p:sp>
        <p:nvSpPr>
          <p:cNvPr id="11" name="Rectangle 10"/>
          <p:cNvSpPr/>
          <p:nvPr/>
        </p:nvSpPr>
        <p:spPr>
          <a:xfrm>
            <a:off x="2928926" y="222911"/>
            <a:ext cx="3255699" cy="646331"/>
          </a:xfrm>
          <a:prstGeom prst="rect">
            <a:avLst/>
          </a:prstGeom>
        </p:spPr>
        <p:txBody>
          <a:bodyPr wrap="none">
            <a:spAutoFit/>
          </a:bodyPr>
          <a:lstStyle/>
          <a:p>
            <a:r>
              <a:rPr lang="fr-FR" sz="3600" b="1" dirty="0" smtClean="0">
                <a:solidFill>
                  <a:srgbClr val="002060"/>
                </a:solidFill>
                <a:latin typeface="+mj-lt"/>
                <a:ea typeface="+mj-ea"/>
                <a:cs typeface="Arabic Transparent" pitchFamily="2" charset="-78"/>
              </a:rPr>
              <a:t>Innovation &amp; TT</a:t>
            </a:r>
          </a:p>
        </p:txBody>
      </p:sp>
      <p:graphicFrame>
        <p:nvGraphicFramePr>
          <p:cNvPr id="10" name="Diagramme 9"/>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3857620" y="3000372"/>
            <a:ext cx="1690526" cy="1200329"/>
          </a:xfrm>
          <a:prstGeom prst="rect">
            <a:avLst/>
          </a:prstGeom>
        </p:spPr>
        <p:txBody>
          <a:bodyPr wrap="none">
            <a:spAutoFit/>
          </a:bodyPr>
          <a:lstStyle/>
          <a:p>
            <a:pPr algn="ctr"/>
            <a:r>
              <a:rPr lang="fr-FR" sz="2400" b="1" dirty="0" smtClean="0">
                <a:solidFill>
                  <a:srgbClr val="002060"/>
                </a:solidFill>
                <a:latin typeface="+mj-lt"/>
                <a:ea typeface="+mj-ea"/>
                <a:cs typeface="Arabic Transparent" pitchFamily="2" charset="-78"/>
              </a:rPr>
              <a:t>Technology </a:t>
            </a:r>
          </a:p>
          <a:p>
            <a:pPr algn="ctr"/>
            <a:r>
              <a:rPr lang="fr-FR" sz="2400" b="1" dirty="0" smtClean="0">
                <a:solidFill>
                  <a:srgbClr val="002060"/>
                </a:solidFill>
                <a:latin typeface="+mj-lt"/>
                <a:ea typeface="+mj-ea"/>
                <a:cs typeface="Arabic Transparent" pitchFamily="2" charset="-78"/>
              </a:rPr>
              <a:t>Transfer </a:t>
            </a:r>
          </a:p>
          <a:p>
            <a:pPr algn="ctr"/>
            <a:r>
              <a:rPr lang="fr-FR" sz="2400" b="1" dirty="0" smtClean="0">
                <a:solidFill>
                  <a:srgbClr val="002060"/>
                </a:solidFill>
                <a:latin typeface="+mj-lt"/>
                <a:ea typeface="+mj-ea"/>
                <a:cs typeface="Arabic Transparent" pitchFamily="2" charset="-78"/>
              </a:rPr>
              <a:t>Process</a:t>
            </a:r>
          </a:p>
        </p:txBody>
      </p:sp>
      <p:sp>
        <p:nvSpPr>
          <p:cNvPr id="6" name="Rectangle 5"/>
          <p:cNvSpPr/>
          <p:nvPr/>
        </p:nvSpPr>
        <p:spPr>
          <a:xfrm>
            <a:off x="3500430" y="843001"/>
            <a:ext cx="2223109" cy="461665"/>
          </a:xfrm>
          <a:prstGeom prst="rect">
            <a:avLst/>
          </a:prstGeom>
        </p:spPr>
        <p:txBody>
          <a:bodyPr wrap="none">
            <a:spAutoFit/>
          </a:bodyPr>
          <a:lstStyle/>
          <a:p>
            <a:r>
              <a:rPr lang="fr-FR" sz="2400" b="1" dirty="0" smtClean="0">
                <a:solidFill>
                  <a:srgbClr val="FF0000"/>
                </a:solidFill>
                <a:latin typeface="+mj-lt"/>
                <a:ea typeface="+mj-ea"/>
                <a:cs typeface="Arabic Transparent" pitchFamily="2" charset="-78"/>
              </a:rPr>
              <a:t>Strategic Vision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357158" y="546077"/>
            <a:ext cx="928694" cy="479433"/>
          </a:xfrm>
          <a:prstGeom prst="rect">
            <a:avLst/>
          </a:prstGeom>
        </p:spPr>
      </p:pic>
      <p:sp>
        <p:nvSpPr>
          <p:cNvPr id="10" name="Rectangle 9"/>
          <p:cNvSpPr/>
          <p:nvPr/>
        </p:nvSpPr>
        <p:spPr>
          <a:xfrm>
            <a:off x="357158" y="2071679"/>
            <a:ext cx="8358246" cy="4247317"/>
          </a:xfrm>
          <a:prstGeom prst="rect">
            <a:avLst/>
          </a:prstGeom>
        </p:spPr>
        <p:txBody>
          <a:bodyPr wrap="square">
            <a:spAutoFit/>
          </a:bodyPr>
          <a:lstStyle/>
          <a:p>
            <a:r>
              <a:rPr lang="en-US" b="1" dirty="0" smtClean="0">
                <a:solidFill>
                  <a:srgbClr val="002060"/>
                </a:solidFill>
                <a:cs typeface="Arabic Transparent" pitchFamily="2" charset="-78"/>
              </a:rPr>
              <a:t>The area of transfer and technological innovation includes :</a:t>
            </a:r>
          </a:p>
          <a:p>
            <a:endParaRPr lang="en-US" b="1" dirty="0" smtClean="0">
              <a:solidFill>
                <a:srgbClr val="002060"/>
              </a:solidFill>
              <a:cs typeface="Arabic Transparent" pitchFamily="2" charset="-78"/>
            </a:endParaRPr>
          </a:p>
          <a:p>
            <a:endParaRPr lang="en-US" b="1" dirty="0" smtClean="0">
              <a:solidFill>
                <a:srgbClr val="002060"/>
              </a:solidFill>
              <a:cs typeface="Arabic Transparent" pitchFamily="2" charset="-78"/>
            </a:endParaRPr>
          </a:p>
          <a:p>
            <a:pPr>
              <a:buFont typeface="Wingdings" pitchFamily="2" charset="2"/>
              <a:buChar char="§"/>
            </a:pPr>
            <a:r>
              <a:rPr lang="en-US" b="1" dirty="0" smtClean="0">
                <a:solidFill>
                  <a:srgbClr val="002060"/>
                </a:solidFill>
                <a:cs typeface="Arabic Transparent" pitchFamily="2" charset="-78"/>
              </a:rPr>
              <a:t>Business Incubator</a:t>
            </a:r>
          </a:p>
          <a:p>
            <a:pPr>
              <a:buFont typeface="Wingdings" pitchFamily="2" charset="2"/>
              <a:buChar char="§"/>
            </a:pPr>
            <a:r>
              <a:rPr lang="fr-FR" b="1" dirty="0" smtClean="0">
                <a:solidFill>
                  <a:srgbClr val="002060"/>
                </a:solidFill>
                <a:cs typeface="Arabic Transparent" pitchFamily="2" charset="-78"/>
              </a:rPr>
              <a:t>Engineering </a:t>
            </a:r>
            <a:r>
              <a:rPr lang="fr-FR" b="1" dirty="0" err="1" smtClean="0">
                <a:solidFill>
                  <a:srgbClr val="002060"/>
                </a:solidFill>
                <a:cs typeface="Arabic Transparent" pitchFamily="2" charset="-78"/>
              </a:rPr>
              <a:t>School</a:t>
            </a:r>
            <a:r>
              <a:rPr lang="fr-FR" b="1" dirty="0" smtClean="0">
                <a:solidFill>
                  <a:srgbClr val="002060"/>
                </a:solidFill>
                <a:cs typeface="Arabic Transparent" pitchFamily="2" charset="-78"/>
              </a:rPr>
              <a:t> </a:t>
            </a:r>
          </a:p>
          <a:p>
            <a:pPr>
              <a:buFont typeface="Wingdings" pitchFamily="2" charset="2"/>
              <a:buChar char="§"/>
            </a:pPr>
            <a:r>
              <a:rPr lang="fr-FR" b="1" dirty="0" smtClean="0">
                <a:solidFill>
                  <a:srgbClr val="002060"/>
                </a:solidFill>
                <a:cs typeface="Arabic Transparent" pitchFamily="2" charset="-78"/>
              </a:rPr>
              <a:t>Technology Resource Center</a:t>
            </a:r>
          </a:p>
          <a:p>
            <a:pPr>
              <a:buFont typeface="Wingdings" pitchFamily="2" charset="2"/>
              <a:buChar char="§"/>
            </a:pPr>
            <a:r>
              <a:rPr lang="en-US" b="1" dirty="0" smtClean="0">
                <a:solidFill>
                  <a:srgbClr val="002060"/>
                </a:solidFill>
                <a:cs typeface="Arabic Transparent" pitchFamily="2" charset="-78"/>
              </a:rPr>
              <a:t>Research Center in Microelectronics and Nanotechnology</a:t>
            </a:r>
          </a:p>
          <a:p>
            <a:pPr>
              <a:buFont typeface="Wingdings" pitchFamily="2" charset="2"/>
              <a:buChar char="§"/>
            </a:pPr>
            <a:r>
              <a:rPr lang="en-US" b="1" dirty="0" smtClean="0">
                <a:solidFill>
                  <a:srgbClr val="002060"/>
                </a:solidFill>
                <a:cs typeface="Arabic Transparent" pitchFamily="2" charset="-78"/>
              </a:rPr>
              <a:t>Cluster </a:t>
            </a:r>
            <a:r>
              <a:rPr lang="en-US" b="1" dirty="0" err="1" smtClean="0">
                <a:solidFill>
                  <a:srgbClr val="002060"/>
                </a:solidFill>
                <a:cs typeface="Arabic Transparent" pitchFamily="2" charset="-78"/>
              </a:rPr>
              <a:t>Mechatronic</a:t>
            </a:r>
            <a:r>
              <a:rPr lang="en-US" b="1" dirty="0" smtClean="0">
                <a:solidFill>
                  <a:srgbClr val="002060"/>
                </a:solidFill>
                <a:cs typeface="Arabic Transparent" pitchFamily="2" charset="-78"/>
              </a:rPr>
              <a:t> Tunisia </a:t>
            </a:r>
            <a:endParaRPr lang="fr-FR" b="1" dirty="0" smtClean="0">
              <a:solidFill>
                <a:srgbClr val="002060"/>
              </a:solidFill>
              <a:cs typeface="Arabic Transparent" pitchFamily="2" charset="-78"/>
            </a:endParaRPr>
          </a:p>
          <a:p>
            <a:endParaRPr lang="fr-FR" dirty="0" smtClean="0"/>
          </a:p>
          <a:p>
            <a:endParaRPr lang="fr-FR" b="1" dirty="0" smtClean="0">
              <a:solidFill>
                <a:srgbClr val="002060"/>
              </a:solidFill>
              <a:cs typeface="Arabic Transparent" pitchFamily="2" charset="-78"/>
            </a:endParaRPr>
          </a:p>
          <a:p>
            <a:endParaRPr lang="fr-FR" b="1" dirty="0" smtClean="0">
              <a:solidFill>
                <a:srgbClr val="002060"/>
              </a:solidFill>
              <a:cs typeface="Arabic Transparent" pitchFamily="2" charset="-78"/>
            </a:endParaRPr>
          </a:p>
          <a:p>
            <a:endParaRPr lang="fr-FR" b="1" dirty="0" smtClean="0">
              <a:solidFill>
                <a:srgbClr val="002060"/>
              </a:solidFill>
              <a:cs typeface="Arabic Transparent" pitchFamily="2" charset="-78"/>
            </a:endParaRPr>
          </a:p>
          <a:p>
            <a:endParaRPr lang="fr-FR" b="1" dirty="0" smtClean="0">
              <a:solidFill>
                <a:srgbClr val="002060"/>
              </a:solidFill>
              <a:cs typeface="Arabic Transparent" pitchFamily="2" charset="-78"/>
            </a:endParaRPr>
          </a:p>
          <a:p>
            <a:endParaRPr lang="en-US" dirty="0" smtClean="0"/>
          </a:p>
          <a:p>
            <a:endParaRPr lang="fr-FR" dirty="0"/>
          </a:p>
        </p:txBody>
      </p:sp>
      <p:sp>
        <p:nvSpPr>
          <p:cNvPr id="13" name="Rectangle 12"/>
          <p:cNvSpPr/>
          <p:nvPr/>
        </p:nvSpPr>
        <p:spPr>
          <a:xfrm>
            <a:off x="2928926" y="546076"/>
            <a:ext cx="3255699" cy="646331"/>
          </a:xfrm>
          <a:prstGeom prst="rect">
            <a:avLst/>
          </a:prstGeom>
        </p:spPr>
        <p:txBody>
          <a:bodyPr wrap="none">
            <a:spAutoFit/>
          </a:bodyPr>
          <a:lstStyle/>
          <a:p>
            <a:r>
              <a:rPr lang="fr-FR" sz="3600" b="1" dirty="0" smtClean="0">
                <a:solidFill>
                  <a:srgbClr val="002060"/>
                </a:solidFill>
                <a:latin typeface="+mj-lt"/>
                <a:ea typeface="+mj-ea"/>
                <a:cs typeface="Arabic Transparent" pitchFamily="2" charset="-78"/>
              </a:rPr>
              <a:t>Innovation &amp; TT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242" y="928670"/>
            <a:ext cx="8229600" cy="1143000"/>
          </a:xfrm>
        </p:spPr>
        <p:txBody>
          <a:bodyPr/>
          <a:lstStyle/>
          <a:p>
            <a:r>
              <a:rPr lang="fr-FR" sz="3600" b="1" dirty="0" smtClean="0">
                <a:solidFill>
                  <a:srgbClr val="002060"/>
                </a:solidFill>
                <a:cs typeface="Arabic Transparent" pitchFamily="2" charset="-78"/>
              </a:rPr>
              <a:t>Business Incubator</a:t>
            </a:r>
          </a:p>
        </p:txBody>
      </p:sp>
      <p:pic>
        <p:nvPicPr>
          <p:cNvPr id="4" name="Image 3" descr="logo-pcs-final_2.png"/>
          <p:cNvPicPr>
            <a:picLocks noChangeAspect="1"/>
          </p:cNvPicPr>
          <p:nvPr/>
        </p:nvPicPr>
        <p:blipFill>
          <a:blip r:embed="rId4"/>
          <a:stretch>
            <a:fillRect/>
          </a:stretch>
        </p:blipFill>
        <p:spPr>
          <a:xfrm>
            <a:off x="714348" y="274638"/>
            <a:ext cx="928694" cy="479433"/>
          </a:xfrm>
          <a:prstGeom prst="rect">
            <a:avLst/>
          </a:prstGeom>
        </p:spPr>
      </p:pic>
      <p:sp>
        <p:nvSpPr>
          <p:cNvPr id="6" name="Rectangle 5"/>
          <p:cNvSpPr/>
          <p:nvPr/>
        </p:nvSpPr>
        <p:spPr>
          <a:xfrm>
            <a:off x="357158" y="1928802"/>
            <a:ext cx="8429684" cy="31700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000" b="1" dirty="0" smtClean="0">
                <a:solidFill>
                  <a:schemeClr val="accent1">
                    <a:lumMod val="50000"/>
                  </a:schemeClr>
                </a:solidFill>
                <a:cs typeface="Arial" charset="0"/>
              </a:rPr>
              <a:t>	Support structure that supports new promoters and provides the necessary assistance to the formalization and implementation of their projects.</a:t>
            </a:r>
          </a:p>
          <a:p>
            <a:pPr algn="just"/>
            <a:endParaRPr lang="en-US" sz="2000" b="1" dirty="0" smtClean="0">
              <a:solidFill>
                <a:schemeClr val="accent1">
                  <a:lumMod val="50000"/>
                </a:schemeClr>
              </a:solidFill>
              <a:cs typeface="Arial" charset="0"/>
            </a:endParaRPr>
          </a:p>
          <a:p>
            <a:pPr algn="just">
              <a:buFont typeface="Wingdings" pitchFamily="2" charset="2"/>
              <a:buChar char="q"/>
            </a:pPr>
            <a:r>
              <a:rPr lang="en-US" sz="2000" b="1" dirty="0" smtClean="0">
                <a:solidFill>
                  <a:schemeClr val="accent1">
                    <a:lumMod val="50000"/>
                  </a:schemeClr>
                </a:solidFill>
                <a:cs typeface="Arial" charset="0"/>
              </a:rPr>
              <a:t> Surface (2680 m² covered ): 24 production units , 22 offices, meeting rooms etc ...</a:t>
            </a:r>
          </a:p>
          <a:p>
            <a:pPr>
              <a:buFont typeface="Wingdings" pitchFamily="2" charset="2"/>
              <a:buChar char="q"/>
            </a:pPr>
            <a:r>
              <a:rPr lang="en-US" sz="2000" b="1" dirty="0" smtClean="0">
                <a:solidFill>
                  <a:schemeClr val="accent1">
                    <a:lumMod val="50000"/>
                  </a:schemeClr>
                </a:solidFill>
                <a:cs typeface="Arial" charset="0"/>
              </a:rPr>
              <a:t> Current occupancy rate 99%</a:t>
            </a:r>
          </a:p>
          <a:p>
            <a:pPr>
              <a:buFont typeface="Wingdings" pitchFamily="2" charset="2"/>
              <a:buChar char="q"/>
            </a:pPr>
            <a:r>
              <a:rPr lang="en-US" sz="2000" b="1" dirty="0" smtClean="0">
                <a:solidFill>
                  <a:schemeClr val="accent1">
                    <a:lumMod val="50000"/>
                  </a:schemeClr>
                </a:solidFill>
                <a:cs typeface="Arial" charset="0"/>
              </a:rPr>
              <a:t> Hosting 18 companies</a:t>
            </a:r>
          </a:p>
          <a:p>
            <a:pPr>
              <a:buFont typeface="Wingdings" pitchFamily="2" charset="2"/>
              <a:buChar char="q"/>
            </a:pPr>
            <a:r>
              <a:rPr lang="en-US" sz="2000" b="1" dirty="0" smtClean="0">
                <a:solidFill>
                  <a:schemeClr val="accent1">
                    <a:lumMod val="50000"/>
                  </a:schemeClr>
                </a:solidFill>
                <a:cs typeface="Arial" charset="0"/>
              </a:rPr>
              <a:t> 3 companies in progress hosting</a:t>
            </a:r>
          </a:p>
          <a:p>
            <a:pPr>
              <a:buFont typeface="Wingdings" pitchFamily="2" charset="2"/>
              <a:buChar char="q"/>
            </a:pPr>
            <a:r>
              <a:rPr lang="en-US" sz="2000" b="1" dirty="0" smtClean="0">
                <a:solidFill>
                  <a:schemeClr val="accent1">
                    <a:lumMod val="50000"/>
                  </a:schemeClr>
                </a:solidFill>
                <a:cs typeface="Arial" charset="0"/>
              </a:rPr>
              <a:t> Employing 240 people including 200 engineers</a:t>
            </a:r>
            <a:endParaRPr lang="fr-FR" sz="2000" b="1" dirty="0" smtClean="0">
              <a:solidFill>
                <a:schemeClr val="accent1">
                  <a:lumMod val="50000"/>
                </a:schemeClr>
              </a:solidFill>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7242" y="182571"/>
            <a:ext cx="8229600" cy="1143000"/>
          </a:xfrm>
        </p:spPr>
        <p:txBody>
          <a:bodyPr/>
          <a:lstStyle/>
          <a:p>
            <a:r>
              <a:rPr lang="fr-FR" sz="3600" b="1" dirty="0" smtClean="0">
                <a:solidFill>
                  <a:srgbClr val="002060"/>
                </a:solidFill>
                <a:cs typeface="Arabic Transparent" pitchFamily="2" charset="-78"/>
              </a:rPr>
              <a:t>Business Incubator</a:t>
            </a:r>
          </a:p>
        </p:txBody>
      </p:sp>
      <p:pic>
        <p:nvPicPr>
          <p:cNvPr id="4" name="Image 3" descr="logo-pcs-final_2.png"/>
          <p:cNvPicPr>
            <a:picLocks noChangeAspect="1"/>
          </p:cNvPicPr>
          <p:nvPr/>
        </p:nvPicPr>
        <p:blipFill>
          <a:blip r:embed="rId4"/>
          <a:stretch>
            <a:fillRect/>
          </a:stretch>
        </p:blipFill>
        <p:spPr>
          <a:xfrm>
            <a:off x="714348" y="274638"/>
            <a:ext cx="928694" cy="479433"/>
          </a:xfrm>
          <a:prstGeom prst="rect">
            <a:avLst/>
          </a:prstGeom>
        </p:spPr>
      </p:pic>
      <p:pic>
        <p:nvPicPr>
          <p:cNvPr id="1026" name="Picture 2" descr="C:\Users\BESMAY\Desktop\10013939_840328635992796_530890193_n.jpg"/>
          <p:cNvPicPr>
            <a:picLocks noChangeAspect="1" noChangeArrowheads="1"/>
          </p:cNvPicPr>
          <p:nvPr/>
        </p:nvPicPr>
        <p:blipFill>
          <a:blip r:embed="rId5"/>
          <a:srcRect/>
          <a:stretch>
            <a:fillRect/>
          </a:stretch>
        </p:blipFill>
        <p:spPr bwMode="auto">
          <a:xfrm>
            <a:off x="714348" y="1325571"/>
            <a:ext cx="3300378" cy="2309839"/>
          </a:xfrm>
          <a:prstGeom prst="rect">
            <a:avLst/>
          </a:prstGeom>
          <a:noFill/>
        </p:spPr>
      </p:pic>
      <p:pic>
        <p:nvPicPr>
          <p:cNvPr id="1027" name="Picture 3" descr="C:\Users\BESMAY\Desktop\téléchargement.jpg"/>
          <p:cNvPicPr>
            <a:picLocks noChangeAspect="1" noChangeArrowheads="1"/>
          </p:cNvPicPr>
          <p:nvPr/>
        </p:nvPicPr>
        <p:blipFill>
          <a:blip r:embed="rId6"/>
          <a:srcRect/>
          <a:stretch>
            <a:fillRect/>
          </a:stretch>
        </p:blipFill>
        <p:spPr bwMode="auto">
          <a:xfrm>
            <a:off x="5715008" y="1071546"/>
            <a:ext cx="2286017" cy="1047747"/>
          </a:xfrm>
          <a:prstGeom prst="rect">
            <a:avLst/>
          </a:prstGeom>
          <a:noFill/>
        </p:spPr>
      </p:pic>
      <p:pic>
        <p:nvPicPr>
          <p:cNvPr id="1028" name="Picture 4" descr="C:\Users\BESMAY\Desktop\1255184_1013784181980573_8532180995575318819_n.jpg"/>
          <p:cNvPicPr>
            <a:picLocks noChangeAspect="1" noChangeArrowheads="1"/>
          </p:cNvPicPr>
          <p:nvPr/>
        </p:nvPicPr>
        <p:blipFill>
          <a:blip r:embed="rId7"/>
          <a:srcRect/>
          <a:stretch>
            <a:fillRect/>
          </a:stretch>
        </p:blipFill>
        <p:spPr bwMode="auto">
          <a:xfrm>
            <a:off x="5214943" y="2202668"/>
            <a:ext cx="3143244" cy="2357433"/>
          </a:xfrm>
          <a:prstGeom prst="rect">
            <a:avLst/>
          </a:prstGeom>
          <a:noFill/>
        </p:spPr>
      </p:pic>
      <p:pic>
        <p:nvPicPr>
          <p:cNvPr id="1029" name="Picture 5" descr="C:\Users\BESMAY\Desktop\téléchargement (1).jpg"/>
          <p:cNvPicPr>
            <a:picLocks noChangeAspect="1" noChangeArrowheads="1"/>
          </p:cNvPicPr>
          <p:nvPr/>
        </p:nvPicPr>
        <p:blipFill>
          <a:blip r:embed="rId8"/>
          <a:srcRect/>
          <a:stretch>
            <a:fillRect/>
          </a:stretch>
        </p:blipFill>
        <p:spPr bwMode="auto">
          <a:xfrm>
            <a:off x="1428728" y="3635410"/>
            <a:ext cx="1914525" cy="114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754070"/>
            <a:ext cx="8229600" cy="1143000"/>
          </a:xfrm>
        </p:spPr>
        <p:txBody>
          <a:bodyPr/>
          <a:lstStyle/>
          <a:p>
            <a:r>
              <a:rPr lang="fr-FR" sz="3200" b="1" dirty="0" smtClean="0">
                <a:solidFill>
                  <a:srgbClr val="002060"/>
                </a:solidFill>
                <a:cs typeface="Arabic Transparent" pitchFamily="2" charset="-78"/>
              </a:rPr>
              <a:t>National Engineering School of Sousse</a:t>
            </a:r>
            <a:endParaRPr lang="fr-FR" sz="3200" b="1" dirty="0">
              <a:solidFill>
                <a:srgbClr val="002060"/>
              </a:solidFill>
              <a:cs typeface="Arabic Transparent" pitchFamily="2" charset="-78"/>
            </a:endParaRPr>
          </a:p>
        </p:txBody>
      </p:sp>
      <p:pic>
        <p:nvPicPr>
          <p:cNvPr id="6" name="Image 5" descr="logo-pcs-final_2.png"/>
          <p:cNvPicPr>
            <a:picLocks noChangeAspect="1"/>
          </p:cNvPicPr>
          <p:nvPr/>
        </p:nvPicPr>
        <p:blipFill>
          <a:blip r:embed="rId4"/>
          <a:stretch>
            <a:fillRect/>
          </a:stretch>
        </p:blipFill>
        <p:spPr>
          <a:xfrm>
            <a:off x="250001" y="274637"/>
            <a:ext cx="928694" cy="479433"/>
          </a:xfrm>
          <a:prstGeom prst="rect">
            <a:avLst/>
          </a:prstGeom>
        </p:spPr>
      </p:pic>
      <p:sp>
        <p:nvSpPr>
          <p:cNvPr id="7" name="ZoneTexte 9"/>
          <p:cNvSpPr txBox="1">
            <a:spLocks noChangeArrowheads="1"/>
          </p:cNvSpPr>
          <p:nvPr/>
        </p:nvSpPr>
        <p:spPr bwMode="auto">
          <a:xfrm>
            <a:off x="1000100" y="1571612"/>
            <a:ext cx="7335860" cy="393954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530225">
              <a:spcBef>
                <a:spcPts val="600"/>
              </a:spcBef>
              <a:spcAft>
                <a:spcPts val="600"/>
              </a:spcAft>
              <a:buClr>
                <a:srgbClr val="EEB600"/>
              </a:buClr>
              <a:tabLst>
                <a:tab pos="265113" algn="l"/>
              </a:tabLst>
            </a:pPr>
            <a:r>
              <a:rPr lang="fr-FR" sz="2000" b="1" dirty="0">
                <a:solidFill>
                  <a:schemeClr val="accent1">
                    <a:lumMod val="50000"/>
                  </a:schemeClr>
                </a:solidFill>
                <a:cs typeface="Arial" charset="0"/>
              </a:rPr>
              <a:t>The National </a:t>
            </a:r>
            <a:r>
              <a:rPr lang="fr-FR" sz="2000" b="1" dirty="0" smtClean="0">
                <a:solidFill>
                  <a:schemeClr val="accent1">
                    <a:lumMod val="50000"/>
                  </a:schemeClr>
                </a:solidFill>
                <a:cs typeface="Arial" charset="0"/>
              </a:rPr>
              <a:t>Engineering </a:t>
            </a:r>
            <a:r>
              <a:rPr lang="fr-FR" sz="2000" b="1" dirty="0" err="1">
                <a:solidFill>
                  <a:schemeClr val="accent1">
                    <a:lumMod val="50000"/>
                  </a:schemeClr>
                </a:solidFill>
                <a:cs typeface="Arial" charset="0"/>
              </a:rPr>
              <a:t>school</a:t>
            </a:r>
            <a:r>
              <a:rPr lang="fr-FR" sz="2000" b="1" dirty="0">
                <a:solidFill>
                  <a:schemeClr val="accent1">
                    <a:lumMod val="50000"/>
                  </a:schemeClr>
                </a:solidFill>
                <a:cs typeface="Arial" charset="0"/>
              </a:rPr>
              <a:t> of Sousse </a:t>
            </a:r>
            <a:r>
              <a:rPr lang="fr-FR" sz="2000" b="1" dirty="0" err="1">
                <a:solidFill>
                  <a:schemeClr val="accent1">
                    <a:lumMod val="50000"/>
                  </a:schemeClr>
                </a:solidFill>
                <a:cs typeface="Arial" charset="0"/>
              </a:rPr>
              <a:t>provides</a:t>
            </a:r>
            <a:r>
              <a:rPr lang="fr-FR" sz="2000" b="1" dirty="0">
                <a:solidFill>
                  <a:schemeClr val="accent1">
                    <a:lumMod val="50000"/>
                  </a:schemeClr>
                </a:solidFill>
                <a:cs typeface="Arial" charset="0"/>
              </a:rPr>
              <a:t> </a:t>
            </a:r>
            <a:r>
              <a:rPr lang="fr-FR" sz="2000" b="1" dirty="0" err="1">
                <a:solidFill>
                  <a:schemeClr val="accent1">
                    <a:lumMod val="50000"/>
                  </a:schemeClr>
                </a:solidFill>
                <a:cs typeface="Arial" charset="0"/>
              </a:rPr>
              <a:t>trainig</a:t>
            </a:r>
            <a:r>
              <a:rPr lang="fr-FR" sz="2000" b="1" dirty="0">
                <a:solidFill>
                  <a:schemeClr val="accent1">
                    <a:lumMod val="50000"/>
                  </a:schemeClr>
                </a:solidFill>
                <a:cs typeface="Arial" charset="0"/>
              </a:rPr>
              <a:t> for </a:t>
            </a:r>
            <a:r>
              <a:rPr lang="fr-FR" sz="2000" b="1" dirty="0" err="1">
                <a:solidFill>
                  <a:schemeClr val="accent1">
                    <a:lumMod val="50000"/>
                  </a:schemeClr>
                </a:solidFill>
                <a:cs typeface="Arial" charset="0"/>
              </a:rPr>
              <a:t>engineers</a:t>
            </a:r>
            <a:r>
              <a:rPr lang="fr-FR" sz="2000" b="1" dirty="0">
                <a:solidFill>
                  <a:schemeClr val="accent1">
                    <a:lumMod val="50000"/>
                  </a:schemeClr>
                </a:solidFill>
                <a:cs typeface="Arial" charset="0"/>
              </a:rPr>
              <a:t> in :</a:t>
            </a:r>
          </a:p>
          <a:p>
            <a:pPr lvl="2" indent="530225">
              <a:spcBef>
                <a:spcPts val="600"/>
              </a:spcBef>
              <a:spcAft>
                <a:spcPts val="600"/>
              </a:spcAft>
              <a:buClr>
                <a:srgbClr val="EEB600"/>
              </a:buClr>
              <a:buFont typeface="Wingdings" pitchFamily="2" charset="2"/>
              <a:buChar char="ü"/>
              <a:tabLst>
                <a:tab pos="265113" algn="l"/>
              </a:tabLst>
            </a:pPr>
            <a:r>
              <a:rPr lang="fr-FR" sz="2000" b="1" dirty="0" err="1">
                <a:solidFill>
                  <a:schemeClr val="accent1">
                    <a:lumMod val="50000"/>
                  </a:schemeClr>
                </a:solidFill>
                <a:cs typeface="Arial" charset="0"/>
              </a:rPr>
              <a:t>Mecatronic</a:t>
            </a:r>
            <a:r>
              <a:rPr lang="fr-FR" sz="2000" b="1" dirty="0">
                <a:solidFill>
                  <a:schemeClr val="accent1">
                    <a:lumMod val="50000"/>
                  </a:schemeClr>
                </a:solidFill>
                <a:cs typeface="Arial" charset="0"/>
              </a:rPr>
              <a:t> </a:t>
            </a:r>
          </a:p>
          <a:p>
            <a:pPr lvl="2" indent="530225">
              <a:spcBef>
                <a:spcPts val="600"/>
              </a:spcBef>
              <a:spcAft>
                <a:spcPts val="600"/>
              </a:spcAft>
              <a:buClr>
                <a:srgbClr val="EEB600"/>
              </a:buClr>
              <a:buFont typeface="Wingdings" pitchFamily="2" charset="2"/>
              <a:buChar char="ü"/>
              <a:tabLst>
                <a:tab pos="265113" algn="l"/>
              </a:tabLst>
            </a:pPr>
            <a:r>
              <a:rPr lang="fr-FR" sz="2000" b="1" dirty="0" err="1">
                <a:solidFill>
                  <a:schemeClr val="accent1">
                    <a:lumMod val="50000"/>
                  </a:schemeClr>
                </a:solidFill>
                <a:cs typeface="Arial" charset="0"/>
              </a:rPr>
              <a:t>Applied</a:t>
            </a:r>
            <a:r>
              <a:rPr lang="fr-FR" sz="2000" b="1" dirty="0">
                <a:solidFill>
                  <a:schemeClr val="accent1">
                    <a:lumMod val="50000"/>
                  </a:schemeClr>
                </a:solidFill>
                <a:cs typeface="Arial" charset="0"/>
              </a:rPr>
              <a:t> </a:t>
            </a:r>
            <a:r>
              <a:rPr lang="fr-FR" sz="2000" b="1" dirty="0" err="1">
                <a:solidFill>
                  <a:schemeClr val="accent1">
                    <a:lumMod val="50000"/>
                  </a:schemeClr>
                </a:solidFill>
                <a:cs typeface="Arial" charset="0"/>
              </a:rPr>
              <a:t>Informatics</a:t>
            </a:r>
            <a:endParaRPr lang="fr-FR" sz="2000" b="1" dirty="0">
              <a:solidFill>
                <a:schemeClr val="accent1">
                  <a:lumMod val="50000"/>
                </a:schemeClr>
              </a:solidFill>
              <a:cs typeface="Arial" charset="0"/>
            </a:endParaRPr>
          </a:p>
          <a:p>
            <a:pPr lvl="2" indent="530225">
              <a:spcBef>
                <a:spcPts val="600"/>
              </a:spcBef>
              <a:spcAft>
                <a:spcPts val="600"/>
              </a:spcAft>
              <a:buClr>
                <a:srgbClr val="EEB600"/>
              </a:buClr>
              <a:buFont typeface="Wingdings" pitchFamily="2" charset="2"/>
              <a:buChar char="ü"/>
              <a:tabLst>
                <a:tab pos="265113" algn="l"/>
              </a:tabLst>
            </a:pPr>
            <a:r>
              <a:rPr lang="fr-FR" sz="2000" b="1" dirty="0" err="1">
                <a:solidFill>
                  <a:schemeClr val="accent1">
                    <a:lumMod val="50000"/>
                  </a:schemeClr>
                </a:solidFill>
                <a:cs typeface="Arial" charset="0"/>
              </a:rPr>
              <a:t>Industrial</a:t>
            </a:r>
            <a:r>
              <a:rPr lang="fr-FR" sz="2000" b="1" dirty="0">
                <a:solidFill>
                  <a:schemeClr val="accent1">
                    <a:lumMod val="50000"/>
                  </a:schemeClr>
                </a:solidFill>
                <a:cs typeface="Arial" charset="0"/>
              </a:rPr>
              <a:t> </a:t>
            </a:r>
            <a:r>
              <a:rPr lang="fr-FR" sz="2000" b="1" dirty="0" smtClean="0">
                <a:solidFill>
                  <a:schemeClr val="accent1">
                    <a:lumMod val="50000"/>
                  </a:schemeClr>
                </a:solidFill>
                <a:cs typeface="Arial" charset="0"/>
              </a:rPr>
              <a:t>Electronics</a:t>
            </a:r>
          </a:p>
          <a:p>
            <a:pPr indent="530225">
              <a:spcBef>
                <a:spcPts val="600"/>
              </a:spcBef>
              <a:spcAft>
                <a:spcPts val="600"/>
              </a:spcAft>
              <a:buClr>
                <a:srgbClr val="EEB600"/>
              </a:buClr>
              <a:tabLst>
                <a:tab pos="265113" algn="l"/>
              </a:tabLst>
            </a:pPr>
            <a:r>
              <a:rPr lang="fr-FR" sz="2000" b="1" dirty="0" smtClean="0">
                <a:solidFill>
                  <a:schemeClr val="accent1">
                    <a:lumMod val="50000"/>
                  </a:schemeClr>
                </a:solidFill>
                <a:cs typeface="Arial" charset="0"/>
              </a:rPr>
              <a:t>NISS </a:t>
            </a:r>
            <a:r>
              <a:rPr lang="fr-FR" sz="2000" b="1" dirty="0" err="1" smtClean="0">
                <a:solidFill>
                  <a:schemeClr val="accent1">
                    <a:lumMod val="50000"/>
                  </a:schemeClr>
                </a:solidFill>
                <a:cs typeface="Arial" charset="0"/>
              </a:rPr>
              <a:t>delivers</a:t>
            </a:r>
            <a:r>
              <a:rPr lang="fr-FR" sz="2000" b="1" dirty="0" smtClean="0">
                <a:solidFill>
                  <a:schemeClr val="accent1">
                    <a:lumMod val="50000"/>
                  </a:schemeClr>
                </a:solidFill>
                <a:cs typeface="Arial" charset="0"/>
              </a:rPr>
              <a:t> a </a:t>
            </a:r>
            <a:r>
              <a:rPr lang="fr-FR" sz="2000" b="1" dirty="0" err="1" smtClean="0">
                <a:solidFill>
                  <a:schemeClr val="accent1">
                    <a:lumMod val="50000"/>
                  </a:schemeClr>
                </a:solidFill>
                <a:cs typeface="Arial" charset="0"/>
              </a:rPr>
              <a:t>professional</a:t>
            </a:r>
            <a:r>
              <a:rPr lang="fr-FR" sz="2000" b="1" dirty="0" smtClean="0">
                <a:solidFill>
                  <a:schemeClr val="accent1">
                    <a:lumMod val="50000"/>
                  </a:schemeClr>
                </a:solidFill>
                <a:cs typeface="Arial" charset="0"/>
              </a:rPr>
              <a:t> </a:t>
            </a:r>
            <a:r>
              <a:rPr lang="fr-FR" sz="2000" b="1" dirty="0" err="1" smtClean="0">
                <a:solidFill>
                  <a:schemeClr val="accent1">
                    <a:lumMod val="50000"/>
                  </a:schemeClr>
                </a:solidFill>
                <a:cs typeface="Arial" charset="0"/>
              </a:rPr>
              <a:t>master’s</a:t>
            </a:r>
            <a:r>
              <a:rPr lang="fr-FR" sz="2000" b="1" dirty="0" smtClean="0">
                <a:solidFill>
                  <a:schemeClr val="accent1">
                    <a:lumMod val="50000"/>
                  </a:schemeClr>
                </a:solidFill>
                <a:cs typeface="Arial" charset="0"/>
              </a:rPr>
              <a:t> </a:t>
            </a:r>
            <a:r>
              <a:rPr lang="fr-FR" sz="2000" b="1" dirty="0" err="1" smtClean="0">
                <a:solidFill>
                  <a:schemeClr val="accent1">
                    <a:lumMod val="50000"/>
                  </a:schemeClr>
                </a:solidFill>
                <a:cs typeface="Arial" charset="0"/>
              </a:rPr>
              <a:t>degree</a:t>
            </a:r>
            <a:r>
              <a:rPr lang="fr-FR" sz="2000" b="1" dirty="0" smtClean="0">
                <a:solidFill>
                  <a:schemeClr val="accent1">
                    <a:lumMod val="50000"/>
                  </a:schemeClr>
                </a:solidFill>
                <a:cs typeface="Arial" charset="0"/>
              </a:rPr>
              <a:t> in:</a:t>
            </a:r>
          </a:p>
          <a:p>
            <a:pPr lvl="2" indent="530225">
              <a:spcBef>
                <a:spcPts val="600"/>
              </a:spcBef>
              <a:spcAft>
                <a:spcPts val="600"/>
              </a:spcAft>
              <a:buClr>
                <a:srgbClr val="EEB600"/>
              </a:buClr>
              <a:buFont typeface="Wingdings" pitchFamily="2" charset="2"/>
              <a:buChar char="ü"/>
              <a:tabLst>
                <a:tab pos="265113" algn="l"/>
              </a:tabLst>
            </a:pPr>
            <a:r>
              <a:rPr lang="fr-FR" sz="2000" b="1" dirty="0" err="1" smtClean="0">
                <a:solidFill>
                  <a:schemeClr val="accent1">
                    <a:lumMod val="50000"/>
                  </a:schemeClr>
                </a:solidFill>
                <a:cs typeface="Arial" charset="0"/>
              </a:rPr>
              <a:t>Ingineering</a:t>
            </a:r>
            <a:r>
              <a:rPr lang="fr-FR" sz="2000" b="1" dirty="0" smtClean="0">
                <a:solidFill>
                  <a:schemeClr val="accent1">
                    <a:lumMod val="50000"/>
                  </a:schemeClr>
                </a:solidFill>
                <a:cs typeface="Arial" charset="0"/>
              </a:rPr>
              <a:t> </a:t>
            </a:r>
            <a:r>
              <a:rPr lang="fr-FR" sz="2000" b="1" dirty="0" err="1">
                <a:solidFill>
                  <a:schemeClr val="accent1">
                    <a:lumMod val="50000"/>
                  </a:schemeClr>
                </a:solidFill>
                <a:cs typeface="Arial" charset="0"/>
              </a:rPr>
              <a:t>systems</a:t>
            </a:r>
            <a:r>
              <a:rPr lang="fr-FR" sz="2000" b="1" dirty="0">
                <a:solidFill>
                  <a:schemeClr val="accent1">
                    <a:lumMod val="50000"/>
                  </a:schemeClr>
                </a:solidFill>
                <a:cs typeface="Arial" charset="0"/>
              </a:rPr>
              <a:t> </a:t>
            </a:r>
            <a:r>
              <a:rPr lang="fr-FR" sz="2000" b="1" dirty="0" err="1">
                <a:solidFill>
                  <a:schemeClr val="accent1">
                    <a:lumMod val="50000"/>
                  </a:schemeClr>
                </a:solidFill>
                <a:cs typeface="Arial" charset="0"/>
              </a:rPr>
              <a:t>automotive</a:t>
            </a:r>
            <a:r>
              <a:rPr lang="fr-FR" sz="2000" b="1" dirty="0">
                <a:solidFill>
                  <a:schemeClr val="accent1">
                    <a:lumMod val="50000"/>
                  </a:schemeClr>
                </a:solidFill>
                <a:cs typeface="Arial" charset="0"/>
              </a:rPr>
              <a:t> </a:t>
            </a:r>
            <a:r>
              <a:rPr lang="fr-FR" sz="2000" b="1" dirty="0" err="1">
                <a:solidFill>
                  <a:schemeClr val="accent1">
                    <a:lumMod val="50000"/>
                  </a:schemeClr>
                </a:solidFill>
                <a:cs typeface="Arial" charset="0"/>
              </a:rPr>
              <a:t>safety</a:t>
            </a:r>
            <a:r>
              <a:rPr lang="fr-FR" sz="2000" b="1" dirty="0">
                <a:solidFill>
                  <a:schemeClr val="accent1">
                    <a:lumMod val="50000"/>
                  </a:schemeClr>
                </a:solidFill>
                <a:cs typeface="Arial" charset="0"/>
              </a:rPr>
              <a:t> </a:t>
            </a:r>
          </a:p>
          <a:p>
            <a:pPr lvl="2" indent="530225">
              <a:spcBef>
                <a:spcPts val="600"/>
              </a:spcBef>
              <a:spcAft>
                <a:spcPts val="600"/>
              </a:spcAft>
              <a:buClr>
                <a:srgbClr val="EEB600"/>
              </a:buClr>
              <a:buFont typeface="Wingdings" pitchFamily="2" charset="2"/>
              <a:buChar char="ü"/>
              <a:tabLst>
                <a:tab pos="265113" algn="l"/>
              </a:tabLst>
            </a:pPr>
            <a:r>
              <a:rPr lang="fr-FR" sz="2000" b="1" dirty="0">
                <a:solidFill>
                  <a:schemeClr val="accent1">
                    <a:lumMod val="50000"/>
                  </a:schemeClr>
                </a:solidFill>
                <a:cs typeface="Arial" charset="0"/>
              </a:rPr>
              <a:t>Intelligent communication </a:t>
            </a:r>
            <a:r>
              <a:rPr lang="fr-FR" sz="2000" b="1" dirty="0" err="1">
                <a:solidFill>
                  <a:schemeClr val="accent1">
                    <a:lumMod val="50000"/>
                  </a:schemeClr>
                </a:solidFill>
                <a:cs typeface="Arial" charset="0"/>
              </a:rPr>
              <a:t>systems</a:t>
            </a:r>
            <a:endParaRPr lang="fr-FR" sz="2000" b="1" dirty="0">
              <a:solidFill>
                <a:schemeClr val="accent1">
                  <a:lumMod val="50000"/>
                </a:schemeClr>
              </a:solidFill>
              <a:cs typeface="Arial" charset="0"/>
            </a:endParaRPr>
          </a:p>
          <a:p>
            <a:pPr lvl="2" indent="530225">
              <a:spcBef>
                <a:spcPts val="600"/>
              </a:spcBef>
              <a:spcAft>
                <a:spcPts val="600"/>
              </a:spcAft>
              <a:buClr>
                <a:srgbClr val="EEB600"/>
              </a:buClr>
              <a:buFont typeface="Wingdings" pitchFamily="2" charset="2"/>
              <a:buChar char="ü"/>
              <a:tabLst>
                <a:tab pos="265113" algn="l"/>
              </a:tabLst>
            </a:pPr>
            <a:r>
              <a:rPr lang="fr-FR" sz="2000" b="1" dirty="0" err="1">
                <a:solidFill>
                  <a:schemeClr val="accent1">
                    <a:lumMod val="50000"/>
                  </a:schemeClr>
                </a:solidFill>
                <a:cs typeface="Arial" charset="0"/>
              </a:rPr>
              <a:t>Industrial</a:t>
            </a:r>
            <a:r>
              <a:rPr lang="fr-FR" sz="2000" b="1" dirty="0">
                <a:solidFill>
                  <a:schemeClr val="accent1">
                    <a:lumMod val="50000"/>
                  </a:schemeClr>
                </a:solidFill>
                <a:cs typeface="Arial" charset="0"/>
              </a:rPr>
              <a:t> Embedded Systems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754070"/>
            <a:ext cx="8229600" cy="1143000"/>
          </a:xfrm>
        </p:spPr>
        <p:txBody>
          <a:bodyPr/>
          <a:lstStyle/>
          <a:p>
            <a:r>
              <a:rPr lang="fr-FR" sz="3200" b="1" dirty="0" smtClean="0">
                <a:solidFill>
                  <a:srgbClr val="002060"/>
                </a:solidFill>
                <a:cs typeface="Arabic Transparent" pitchFamily="2" charset="-78"/>
              </a:rPr>
              <a:t>National Engineering School of Sousse</a:t>
            </a:r>
            <a:endParaRPr lang="fr-FR" sz="3200" b="1" dirty="0">
              <a:solidFill>
                <a:srgbClr val="002060"/>
              </a:solidFill>
              <a:cs typeface="Arabic Transparent" pitchFamily="2" charset="-78"/>
            </a:endParaRPr>
          </a:p>
        </p:txBody>
      </p:sp>
      <p:pic>
        <p:nvPicPr>
          <p:cNvPr id="6" name="Image 5" descr="logo-pcs-final_2.png"/>
          <p:cNvPicPr>
            <a:picLocks noChangeAspect="1"/>
          </p:cNvPicPr>
          <p:nvPr/>
        </p:nvPicPr>
        <p:blipFill>
          <a:blip r:embed="rId5"/>
          <a:stretch>
            <a:fillRect/>
          </a:stretch>
        </p:blipFill>
        <p:spPr>
          <a:xfrm>
            <a:off x="250001" y="274637"/>
            <a:ext cx="928694" cy="479433"/>
          </a:xfrm>
          <a:prstGeom prst="rect">
            <a:avLst/>
          </a:prstGeom>
        </p:spPr>
      </p:pic>
      <p:pic>
        <p:nvPicPr>
          <p:cNvPr id="2050" name="Picture 2" descr="C:\Users\BESMAY\Desktop\12346853_10206783454517830_1668955874_n.jpg"/>
          <p:cNvPicPr>
            <a:picLocks noChangeAspect="1" noChangeArrowheads="1"/>
          </p:cNvPicPr>
          <p:nvPr/>
        </p:nvPicPr>
        <p:blipFill>
          <a:blip r:embed="rId6"/>
          <a:srcRect/>
          <a:stretch>
            <a:fillRect/>
          </a:stretch>
        </p:blipFill>
        <p:spPr bwMode="auto">
          <a:xfrm>
            <a:off x="2357422" y="1897070"/>
            <a:ext cx="4286280" cy="2889252"/>
          </a:xfrm>
          <a:prstGeom prst="rect">
            <a:avLst/>
          </a:prstGeom>
          <a:noFill/>
        </p:spPr>
      </p:pic>
      <p:sp>
        <p:nvSpPr>
          <p:cNvPr id="8" name="Rectangle 7"/>
          <p:cNvSpPr/>
          <p:nvPr/>
        </p:nvSpPr>
        <p:spPr>
          <a:xfrm>
            <a:off x="2143108" y="5286387"/>
            <a:ext cx="4975594" cy="646331"/>
          </a:xfrm>
          <a:prstGeom prst="rect">
            <a:avLst/>
          </a:prstGeom>
        </p:spPr>
        <p:txBody>
          <a:bodyPr wrap="none">
            <a:spAutoFit/>
          </a:bodyPr>
          <a:lstStyle/>
          <a:p>
            <a:pPr algn="ctr"/>
            <a:r>
              <a:rPr lang="fr-FR" b="1" dirty="0" smtClean="0">
                <a:solidFill>
                  <a:srgbClr val="FF0000"/>
                </a:solidFill>
              </a:rPr>
              <a:t>The first </a:t>
            </a:r>
            <a:r>
              <a:rPr lang="fr-FR" b="1" dirty="0" err="1" smtClean="0">
                <a:solidFill>
                  <a:srgbClr val="FF0000"/>
                </a:solidFill>
              </a:rPr>
              <a:t>Tunisian</a:t>
            </a:r>
            <a:r>
              <a:rPr lang="fr-FR" b="1" dirty="0" smtClean="0">
                <a:solidFill>
                  <a:srgbClr val="FF0000"/>
                </a:solidFill>
              </a:rPr>
              <a:t> plane </a:t>
            </a:r>
            <a:r>
              <a:rPr lang="en-US" b="1" dirty="0" smtClean="0">
                <a:solidFill>
                  <a:srgbClr val="FF0000"/>
                </a:solidFill>
              </a:rPr>
              <a:t> manufactured locally by</a:t>
            </a:r>
          </a:p>
          <a:p>
            <a:pPr algn="ctr"/>
            <a:r>
              <a:rPr lang="en-US" b="1" dirty="0" smtClean="0">
                <a:solidFill>
                  <a:srgbClr val="FF0000"/>
                </a:solidFill>
              </a:rPr>
              <a:t>«Oxygen </a:t>
            </a:r>
            <a:r>
              <a:rPr lang="en-US" b="1" dirty="0" err="1" smtClean="0">
                <a:solidFill>
                  <a:srgbClr val="FF0000"/>
                </a:solidFill>
              </a:rPr>
              <a:t>aéronautique</a:t>
            </a:r>
            <a:r>
              <a:rPr lang="en-US" b="1" dirty="0" smtClean="0">
                <a:solidFill>
                  <a:srgbClr val="FF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87493"/>
            <a:ext cx="8229600" cy="1143000"/>
          </a:xfrm>
        </p:spPr>
        <p:txBody>
          <a:bodyPr/>
          <a:lstStyle/>
          <a:p>
            <a:r>
              <a:rPr lang="fr-FR" b="1" dirty="0" smtClean="0">
                <a:solidFill>
                  <a:srgbClr val="002060"/>
                </a:solidFill>
                <a:cs typeface="Arabic Transparent" pitchFamily="2" charset="-78"/>
              </a:rPr>
              <a:t>IME Sectors in Tunisia</a:t>
            </a:r>
            <a:endParaRPr lang="fr-FR" dirty="0"/>
          </a:p>
        </p:txBody>
      </p:sp>
      <p:grpSp>
        <p:nvGrpSpPr>
          <p:cNvPr id="10" name="Groupe 11"/>
          <p:cNvGrpSpPr>
            <a:grpSpLocks/>
          </p:cNvGrpSpPr>
          <p:nvPr/>
        </p:nvGrpSpPr>
        <p:grpSpPr bwMode="auto">
          <a:xfrm>
            <a:off x="664273" y="1930493"/>
            <a:ext cx="4669730" cy="3289042"/>
            <a:chOff x="749212" y="1470033"/>
            <a:chExt cx="4164810" cy="4194215"/>
          </a:xfrm>
        </p:grpSpPr>
        <p:sp>
          <p:nvSpPr>
            <p:cNvPr id="11" name="Rectangle 5"/>
            <p:cNvSpPr>
              <a:spLocks noChangeArrowheads="1"/>
            </p:cNvSpPr>
            <p:nvPr/>
          </p:nvSpPr>
          <p:spPr bwMode="auto">
            <a:xfrm>
              <a:off x="749212" y="1470033"/>
              <a:ext cx="2332087" cy="667215"/>
            </a:xfrm>
            <a:prstGeom prst="rect">
              <a:avLst/>
            </a:prstGeom>
            <a:noFill/>
            <a:ln w="15875">
              <a:solidFill>
                <a:srgbClr val="EEB600"/>
              </a:solidFill>
              <a:miter lim="800000"/>
              <a:headEnd/>
              <a:tailEnd/>
            </a:ln>
          </p:spPr>
          <p:txBody>
            <a:bodyPr wrap="none" anchor="ctr" anchorCtr="1">
              <a:spAutoFit/>
            </a:bodyPr>
            <a:lstStyle/>
            <a:p>
              <a:pPr algn="ctr">
                <a:defRPr/>
              </a:pPr>
              <a:r>
                <a:rPr lang="fr-FR" sz="2800" b="1" dirty="0" smtClean="0">
                  <a:solidFill>
                    <a:srgbClr val="FF0000"/>
                  </a:solidFill>
                </a:rPr>
                <a:t>10</a:t>
              </a:r>
              <a:r>
                <a:rPr lang="fr-FR" sz="2800" b="1" dirty="0" smtClean="0">
                  <a:solidFill>
                    <a:srgbClr val="FF0000"/>
                  </a:solidFill>
                  <a:latin typeface="+mn-lt"/>
                </a:rPr>
                <a:t>00</a:t>
              </a:r>
              <a:r>
                <a:rPr lang="fr-FR" sz="2800" dirty="0" smtClean="0">
                  <a:solidFill>
                    <a:schemeClr val="tx2">
                      <a:lumMod val="75000"/>
                    </a:schemeClr>
                  </a:solidFill>
                  <a:latin typeface="+mn-lt"/>
                </a:rPr>
                <a:t> Companies</a:t>
              </a:r>
              <a:endParaRPr lang="fr-FR" sz="2800" dirty="0">
                <a:solidFill>
                  <a:schemeClr val="tx2">
                    <a:lumMod val="75000"/>
                  </a:schemeClr>
                </a:solidFill>
                <a:latin typeface="+mn-lt"/>
              </a:endParaRPr>
            </a:p>
          </p:txBody>
        </p:sp>
        <p:sp>
          <p:nvSpPr>
            <p:cNvPr id="12" name="Rectangle 6"/>
            <p:cNvSpPr>
              <a:spLocks noChangeArrowheads="1"/>
            </p:cNvSpPr>
            <p:nvPr/>
          </p:nvSpPr>
          <p:spPr bwMode="auto">
            <a:xfrm>
              <a:off x="763502" y="2344640"/>
              <a:ext cx="1863040" cy="667215"/>
            </a:xfrm>
            <a:prstGeom prst="rect">
              <a:avLst/>
            </a:prstGeom>
            <a:noFill/>
            <a:ln w="15875">
              <a:solidFill>
                <a:schemeClr val="tx2">
                  <a:lumMod val="75000"/>
                </a:schemeClr>
              </a:solidFill>
              <a:miter lim="800000"/>
              <a:headEnd/>
              <a:tailEnd/>
            </a:ln>
          </p:spPr>
          <p:txBody>
            <a:bodyPr wrap="none" anchor="ctr" anchorCtr="1">
              <a:spAutoFit/>
            </a:bodyPr>
            <a:lstStyle/>
            <a:p>
              <a:pPr algn="ctr">
                <a:defRPr/>
              </a:pPr>
              <a:r>
                <a:rPr lang="fr-FR" sz="2800" b="1" dirty="0" smtClean="0">
                  <a:solidFill>
                    <a:srgbClr val="FF0000"/>
                  </a:solidFill>
                </a:rPr>
                <a:t>130 000 </a:t>
              </a:r>
              <a:r>
                <a:rPr lang="fr-FR" sz="2800" dirty="0" smtClean="0">
                  <a:solidFill>
                    <a:schemeClr val="tx2">
                      <a:lumMod val="75000"/>
                    </a:schemeClr>
                  </a:solidFill>
                </a:rPr>
                <a:t>Jobs</a:t>
              </a:r>
              <a:endParaRPr lang="fr-FR" sz="2800" dirty="0">
                <a:solidFill>
                  <a:schemeClr val="tx2">
                    <a:lumMod val="75000"/>
                  </a:schemeClr>
                </a:solidFill>
              </a:endParaRPr>
            </a:p>
          </p:txBody>
        </p:sp>
        <p:sp>
          <p:nvSpPr>
            <p:cNvPr id="13" name="Rectangle 7"/>
            <p:cNvSpPr>
              <a:spLocks noChangeArrowheads="1"/>
            </p:cNvSpPr>
            <p:nvPr/>
          </p:nvSpPr>
          <p:spPr bwMode="auto">
            <a:xfrm>
              <a:off x="768265" y="3208136"/>
              <a:ext cx="3718359" cy="667215"/>
            </a:xfrm>
            <a:prstGeom prst="rect">
              <a:avLst/>
            </a:prstGeom>
            <a:noFill/>
            <a:ln w="15875">
              <a:solidFill>
                <a:srgbClr val="EEB600"/>
              </a:solidFill>
              <a:miter lim="800000"/>
              <a:headEnd/>
              <a:tailEnd/>
            </a:ln>
          </p:spPr>
          <p:txBody>
            <a:bodyPr wrap="none" anchor="ctr" anchorCtr="1">
              <a:spAutoFit/>
            </a:bodyPr>
            <a:lstStyle/>
            <a:p>
              <a:pPr>
                <a:defRPr/>
              </a:pPr>
              <a:r>
                <a:rPr lang="fr-FR" sz="2800" b="1" dirty="0" smtClean="0">
                  <a:solidFill>
                    <a:srgbClr val="FF0000"/>
                  </a:solidFill>
                  <a:latin typeface="+mn-lt"/>
                </a:rPr>
                <a:t>1</a:t>
              </a:r>
              <a:r>
                <a:rPr lang="fr-FR" sz="2800" b="1" baseline="30000" dirty="0" smtClean="0">
                  <a:solidFill>
                    <a:srgbClr val="FF0000"/>
                  </a:solidFill>
                </a:rPr>
                <a:t>st</a:t>
              </a:r>
              <a:r>
                <a:rPr lang="fr-FR" sz="2800" b="1" dirty="0" smtClean="0">
                  <a:solidFill>
                    <a:srgbClr val="FF0000"/>
                  </a:solidFill>
                  <a:latin typeface="+mn-lt"/>
                </a:rPr>
                <a:t> Export sector in Tunisia </a:t>
              </a:r>
              <a:endParaRPr lang="fr-FR" sz="2800" dirty="0">
                <a:solidFill>
                  <a:schemeClr val="tx2">
                    <a:lumMod val="75000"/>
                  </a:schemeClr>
                </a:solidFill>
                <a:latin typeface="+mn-lt"/>
              </a:endParaRPr>
            </a:p>
          </p:txBody>
        </p:sp>
        <p:sp>
          <p:nvSpPr>
            <p:cNvPr id="14" name="Rectangle 8"/>
            <p:cNvSpPr>
              <a:spLocks noChangeArrowheads="1"/>
            </p:cNvSpPr>
            <p:nvPr/>
          </p:nvSpPr>
          <p:spPr bwMode="auto">
            <a:xfrm>
              <a:off x="790493" y="4073220"/>
              <a:ext cx="2969036" cy="667215"/>
            </a:xfrm>
            <a:prstGeom prst="rect">
              <a:avLst/>
            </a:prstGeom>
            <a:noFill/>
            <a:ln w="15875">
              <a:solidFill>
                <a:schemeClr val="tx2">
                  <a:lumMod val="75000"/>
                </a:schemeClr>
              </a:solidFill>
              <a:miter lim="800000"/>
              <a:headEnd/>
              <a:tailEnd/>
            </a:ln>
          </p:spPr>
          <p:txBody>
            <a:bodyPr wrap="none" anchor="ctr" anchorCtr="1">
              <a:spAutoFit/>
            </a:bodyPr>
            <a:lstStyle/>
            <a:p>
              <a:pPr>
                <a:defRPr/>
              </a:pPr>
              <a:r>
                <a:rPr lang="fr-FR" sz="2800" b="1" dirty="0">
                  <a:solidFill>
                    <a:srgbClr val="FF0000"/>
                  </a:solidFill>
                  <a:latin typeface="+mn-lt"/>
                </a:rPr>
                <a:t>31% </a:t>
              </a:r>
              <a:r>
                <a:rPr lang="fr-FR" sz="2800" dirty="0" smtClean="0">
                  <a:solidFill>
                    <a:schemeClr val="tx2">
                      <a:lumMod val="75000"/>
                    </a:schemeClr>
                  </a:solidFill>
                </a:rPr>
                <a:t>Tunisian Exports</a:t>
              </a:r>
              <a:endParaRPr lang="fr-FR" sz="2800" dirty="0">
                <a:solidFill>
                  <a:schemeClr val="tx2">
                    <a:lumMod val="75000"/>
                  </a:schemeClr>
                </a:solidFill>
                <a:latin typeface="+mn-lt"/>
              </a:endParaRPr>
            </a:p>
          </p:txBody>
        </p:sp>
        <p:sp>
          <p:nvSpPr>
            <p:cNvPr id="15" name="Rectangle 9"/>
            <p:cNvSpPr>
              <a:spLocks noChangeArrowheads="1"/>
            </p:cNvSpPr>
            <p:nvPr/>
          </p:nvSpPr>
          <p:spPr bwMode="auto">
            <a:xfrm>
              <a:off x="790493" y="4997033"/>
              <a:ext cx="4123529" cy="667215"/>
            </a:xfrm>
            <a:prstGeom prst="rect">
              <a:avLst/>
            </a:prstGeom>
            <a:noFill/>
            <a:ln w="15875">
              <a:solidFill>
                <a:srgbClr val="EEB600"/>
              </a:solidFill>
              <a:miter lim="800000"/>
              <a:headEnd/>
              <a:tailEnd/>
            </a:ln>
          </p:spPr>
          <p:txBody>
            <a:bodyPr wrap="none" anchor="ctr" anchorCtr="1">
              <a:spAutoFit/>
            </a:bodyPr>
            <a:lstStyle/>
            <a:p>
              <a:pPr>
                <a:defRPr/>
              </a:pPr>
              <a:r>
                <a:rPr lang="en-US" sz="2800" dirty="0" smtClean="0">
                  <a:solidFill>
                    <a:schemeClr val="tx2">
                      <a:lumMod val="75000"/>
                    </a:schemeClr>
                  </a:solidFill>
                </a:rPr>
                <a:t>A growth over of </a:t>
              </a:r>
              <a:r>
                <a:rPr lang="en-US" sz="2800" b="1" dirty="0" smtClean="0">
                  <a:solidFill>
                    <a:srgbClr val="FF0000"/>
                  </a:solidFill>
                </a:rPr>
                <a:t>16% </a:t>
              </a:r>
              <a:r>
                <a:rPr lang="en-US" sz="2800" dirty="0" smtClean="0">
                  <a:solidFill>
                    <a:schemeClr val="tx2">
                      <a:lumMod val="75000"/>
                    </a:schemeClr>
                  </a:solidFill>
                </a:rPr>
                <a:t>per year</a:t>
              </a:r>
              <a:endParaRPr lang="fr-FR" sz="2800" dirty="0">
                <a:solidFill>
                  <a:schemeClr val="tx2">
                    <a:lumMod val="75000"/>
                  </a:schemeClr>
                </a:solidFill>
                <a:latin typeface="+mn-lt"/>
              </a:endParaRPr>
            </a:p>
          </p:txBody>
        </p:sp>
      </p:grpSp>
      <p:pic>
        <p:nvPicPr>
          <p:cNvPr id="9" name="Image 8" descr="logo-pcs-final_2.png"/>
          <p:cNvPicPr>
            <a:picLocks noChangeAspect="1"/>
          </p:cNvPicPr>
          <p:nvPr/>
        </p:nvPicPr>
        <p:blipFill>
          <a:blip r:embed="rId5"/>
          <a:stretch>
            <a:fillRect/>
          </a:stretch>
        </p:blipFill>
        <p:spPr>
          <a:xfrm>
            <a:off x="457200" y="465755"/>
            <a:ext cx="928694" cy="4794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754070"/>
            <a:ext cx="8229600" cy="1143000"/>
          </a:xfrm>
        </p:spPr>
        <p:txBody>
          <a:bodyPr/>
          <a:lstStyle/>
          <a:p>
            <a:r>
              <a:rPr lang="fr-FR" sz="3200" b="1" dirty="0" smtClean="0">
                <a:solidFill>
                  <a:srgbClr val="002060"/>
                </a:solidFill>
                <a:cs typeface="Arabic Transparent" pitchFamily="2" charset="-78"/>
              </a:rPr>
              <a:t>National Engineering School of Sousse</a:t>
            </a:r>
            <a:endParaRPr lang="fr-FR" sz="3200" b="1" dirty="0">
              <a:solidFill>
                <a:srgbClr val="002060"/>
              </a:solidFill>
              <a:cs typeface="Arabic Transparent" pitchFamily="2" charset="-78"/>
            </a:endParaRPr>
          </a:p>
        </p:txBody>
      </p:sp>
      <p:pic>
        <p:nvPicPr>
          <p:cNvPr id="6" name="Image 5" descr="logo-pcs-final_2.png"/>
          <p:cNvPicPr>
            <a:picLocks noChangeAspect="1"/>
          </p:cNvPicPr>
          <p:nvPr/>
        </p:nvPicPr>
        <p:blipFill>
          <a:blip r:embed="rId5"/>
          <a:stretch>
            <a:fillRect/>
          </a:stretch>
        </p:blipFill>
        <p:spPr>
          <a:xfrm>
            <a:off x="250001" y="274637"/>
            <a:ext cx="928694" cy="479433"/>
          </a:xfrm>
          <a:prstGeom prst="rect">
            <a:avLst/>
          </a:prstGeom>
        </p:spPr>
      </p:pic>
      <p:pic>
        <p:nvPicPr>
          <p:cNvPr id="1026" name="Picture 2" descr="C:\Users\BESMAY\Desktop\12351252_10206783454197822_2132714280_n.jpg"/>
          <p:cNvPicPr>
            <a:picLocks noChangeAspect="1" noChangeArrowheads="1"/>
          </p:cNvPicPr>
          <p:nvPr/>
        </p:nvPicPr>
        <p:blipFill>
          <a:blip r:embed="rId6"/>
          <a:srcRect/>
          <a:stretch>
            <a:fillRect/>
          </a:stretch>
        </p:blipFill>
        <p:spPr bwMode="auto">
          <a:xfrm>
            <a:off x="785786" y="2071678"/>
            <a:ext cx="3643338" cy="2732504"/>
          </a:xfrm>
          <a:prstGeom prst="rect">
            <a:avLst/>
          </a:prstGeom>
          <a:noFill/>
        </p:spPr>
      </p:pic>
      <p:sp>
        <p:nvSpPr>
          <p:cNvPr id="8" name="Rectangle 7"/>
          <p:cNvSpPr/>
          <p:nvPr/>
        </p:nvSpPr>
        <p:spPr>
          <a:xfrm>
            <a:off x="5286380" y="2071678"/>
            <a:ext cx="3071834" cy="1200329"/>
          </a:xfrm>
          <a:prstGeom prst="rect">
            <a:avLst/>
          </a:prstGeom>
        </p:spPr>
        <p:txBody>
          <a:bodyPr wrap="square">
            <a:spAutoFit/>
          </a:bodyPr>
          <a:lstStyle/>
          <a:p>
            <a:pPr algn="ctr"/>
            <a:r>
              <a:rPr lang="fr-FR" b="1" dirty="0" smtClean="0">
                <a:solidFill>
                  <a:srgbClr val="FF0000"/>
                </a:solidFill>
              </a:rPr>
              <a:t>Robotics Pan Tilt Unit : Advanced </a:t>
            </a:r>
            <a:r>
              <a:rPr lang="fr-FR" b="1" dirty="0" err="1" smtClean="0">
                <a:solidFill>
                  <a:srgbClr val="FF0000"/>
                </a:solidFill>
              </a:rPr>
              <a:t>Mechatronic</a:t>
            </a:r>
            <a:r>
              <a:rPr lang="fr-FR" b="1" dirty="0" smtClean="0">
                <a:solidFill>
                  <a:srgbClr val="FF0000"/>
                </a:solidFill>
              </a:rPr>
              <a:t> Systems</a:t>
            </a:r>
          </a:p>
          <a:p>
            <a:pPr algn="ctr"/>
            <a:endParaRPr lang="fr-FR" b="1" dirty="0">
              <a:solidFill>
                <a:srgbClr val="FF0000"/>
              </a:solidFill>
            </a:endParaRPr>
          </a:p>
        </p:txBody>
      </p:sp>
      <p:sp>
        <p:nvSpPr>
          <p:cNvPr id="10" name="Rectangle 9"/>
          <p:cNvSpPr/>
          <p:nvPr/>
        </p:nvSpPr>
        <p:spPr>
          <a:xfrm>
            <a:off x="5143504" y="3071810"/>
            <a:ext cx="3071834" cy="2031325"/>
          </a:xfrm>
          <a:prstGeom prst="rect">
            <a:avLst/>
          </a:prstGeom>
        </p:spPr>
        <p:txBody>
          <a:bodyPr wrap="square">
            <a:spAutoFit/>
          </a:bodyPr>
          <a:lstStyle/>
          <a:p>
            <a:r>
              <a:rPr lang="fr-FR" b="1" u="sng" dirty="0" smtClean="0"/>
              <a:t>Long Range Camera :</a:t>
            </a:r>
          </a:p>
          <a:p>
            <a:pPr algn="just">
              <a:buFont typeface="Wingdings" pitchFamily="2" charset="2"/>
              <a:buChar char="§"/>
            </a:pPr>
            <a:r>
              <a:rPr lang="fr-FR" dirty="0" err="1" smtClean="0"/>
              <a:t>determine</a:t>
            </a:r>
            <a:r>
              <a:rPr lang="fr-FR" dirty="0" smtClean="0"/>
              <a:t> the distance </a:t>
            </a:r>
            <a:r>
              <a:rPr lang="fr-FR" dirty="0" err="1" smtClean="0"/>
              <a:t>betewen</a:t>
            </a:r>
            <a:r>
              <a:rPr lang="fr-FR" dirty="0" smtClean="0"/>
              <a:t> the </a:t>
            </a:r>
            <a:r>
              <a:rPr lang="fr-FR" dirty="0" err="1" smtClean="0"/>
              <a:t>turret</a:t>
            </a:r>
            <a:r>
              <a:rPr lang="fr-FR" dirty="0" smtClean="0"/>
              <a:t> and the </a:t>
            </a:r>
            <a:r>
              <a:rPr lang="fr-FR" dirty="0" err="1" smtClean="0"/>
              <a:t>object</a:t>
            </a:r>
            <a:r>
              <a:rPr lang="fr-FR" dirty="0" smtClean="0"/>
              <a:t> </a:t>
            </a:r>
          </a:p>
          <a:p>
            <a:pPr algn="just">
              <a:buFont typeface="Wingdings" pitchFamily="2" charset="2"/>
              <a:buChar char="§"/>
            </a:pPr>
            <a:r>
              <a:rPr lang="fr-FR" dirty="0" smtClean="0"/>
              <a:t> </a:t>
            </a:r>
            <a:r>
              <a:rPr lang="fr-FR" dirty="0" err="1" smtClean="0"/>
              <a:t>Reach</a:t>
            </a:r>
            <a:r>
              <a:rPr lang="fr-FR" dirty="0" smtClean="0"/>
              <a:t> </a:t>
            </a:r>
            <a:r>
              <a:rPr lang="fr-FR" dirty="0" err="1" smtClean="0"/>
              <a:t>tens</a:t>
            </a:r>
            <a:r>
              <a:rPr lang="fr-FR" dirty="0" smtClean="0"/>
              <a:t> of </a:t>
            </a:r>
            <a:r>
              <a:rPr lang="fr-FR" dirty="0" err="1" smtClean="0"/>
              <a:t>tens</a:t>
            </a:r>
            <a:r>
              <a:rPr lang="fr-FR" dirty="0" smtClean="0"/>
              <a:t> of </a:t>
            </a:r>
            <a:r>
              <a:rPr lang="fr-FR" dirty="0" err="1" smtClean="0"/>
              <a:t>kilometers</a:t>
            </a:r>
            <a:r>
              <a:rPr lang="fr-FR" dirty="0" smtClean="0"/>
              <a:t> and laser range </a:t>
            </a:r>
            <a:r>
              <a:rPr lang="fr-FR" dirty="0" err="1" smtClean="0"/>
              <a:t>finders</a:t>
            </a:r>
            <a:r>
              <a:rPr lang="fr-FR" dirty="0" smtClean="0"/>
              <a:t>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754070"/>
            <a:ext cx="8229600" cy="1143000"/>
          </a:xfrm>
        </p:spPr>
        <p:txBody>
          <a:bodyPr/>
          <a:lstStyle/>
          <a:p>
            <a:r>
              <a:rPr lang="fr-FR" sz="3200" b="1" dirty="0" smtClean="0">
                <a:solidFill>
                  <a:srgbClr val="002060"/>
                </a:solidFill>
                <a:cs typeface="Arabic Transparent" pitchFamily="2" charset="-78"/>
              </a:rPr>
              <a:t>National Engineering School of Sousse</a:t>
            </a:r>
            <a:endParaRPr lang="fr-FR" sz="3200" b="1" dirty="0">
              <a:solidFill>
                <a:srgbClr val="002060"/>
              </a:solidFill>
              <a:cs typeface="Arabic Transparent" pitchFamily="2" charset="-78"/>
            </a:endParaRPr>
          </a:p>
        </p:txBody>
      </p:sp>
      <p:pic>
        <p:nvPicPr>
          <p:cNvPr id="6" name="Image 5" descr="logo-pcs-final_2.png"/>
          <p:cNvPicPr>
            <a:picLocks noChangeAspect="1"/>
          </p:cNvPicPr>
          <p:nvPr/>
        </p:nvPicPr>
        <p:blipFill>
          <a:blip r:embed="rId4"/>
          <a:stretch>
            <a:fillRect/>
          </a:stretch>
        </p:blipFill>
        <p:spPr>
          <a:xfrm>
            <a:off x="250001" y="274637"/>
            <a:ext cx="928694" cy="479433"/>
          </a:xfrm>
          <a:prstGeom prst="rect">
            <a:avLst/>
          </a:prstGeom>
        </p:spPr>
      </p:pic>
      <p:pic>
        <p:nvPicPr>
          <p:cNvPr id="1026" name="Picture 2" descr="C:\Users\BESMAY\Desktop\journées de convergence\12346613_10206761932859802_695917341_n.jpg"/>
          <p:cNvPicPr>
            <a:picLocks noChangeAspect="1" noChangeArrowheads="1"/>
          </p:cNvPicPr>
          <p:nvPr/>
        </p:nvPicPr>
        <p:blipFill>
          <a:blip r:embed="rId5"/>
          <a:srcRect/>
          <a:stretch>
            <a:fillRect/>
          </a:stretch>
        </p:blipFill>
        <p:spPr bwMode="auto">
          <a:xfrm>
            <a:off x="428596" y="1714463"/>
            <a:ext cx="2857520"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BESMAY\Desktop\journées de convergence\12336255_10206761932139784_66530056_n.jpg"/>
          <p:cNvPicPr>
            <a:picLocks noChangeAspect="1" noChangeArrowheads="1"/>
          </p:cNvPicPr>
          <p:nvPr/>
        </p:nvPicPr>
        <p:blipFill>
          <a:blip r:embed="rId6"/>
          <a:srcRect/>
          <a:stretch>
            <a:fillRect/>
          </a:stretch>
        </p:blipFill>
        <p:spPr bwMode="auto">
          <a:xfrm>
            <a:off x="5143504" y="1660884"/>
            <a:ext cx="2928958" cy="2196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928926" y="4429132"/>
            <a:ext cx="3071834" cy="923330"/>
          </a:xfrm>
          <a:prstGeom prst="rect">
            <a:avLst/>
          </a:prstGeom>
        </p:spPr>
        <p:txBody>
          <a:bodyPr wrap="square">
            <a:spAutoFit/>
          </a:bodyPr>
          <a:lstStyle/>
          <a:p>
            <a:pPr algn="ctr"/>
            <a:r>
              <a:rPr lang="fr-FR" b="1" dirty="0" err="1" smtClean="0">
                <a:solidFill>
                  <a:srgbClr val="FF0000"/>
                </a:solidFill>
              </a:rPr>
              <a:t>Launch</a:t>
            </a:r>
            <a:r>
              <a:rPr lang="fr-FR" b="1" dirty="0" smtClean="0">
                <a:solidFill>
                  <a:srgbClr val="FF0000"/>
                </a:solidFill>
              </a:rPr>
              <a:t> of a rifle :  Convergence </a:t>
            </a:r>
            <a:r>
              <a:rPr lang="fr-FR" b="1" dirty="0" err="1" smtClean="0">
                <a:solidFill>
                  <a:srgbClr val="FF0000"/>
                </a:solidFill>
              </a:rPr>
              <a:t>days</a:t>
            </a:r>
            <a:r>
              <a:rPr lang="fr-FR" b="1" dirty="0" smtClean="0">
                <a:solidFill>
                  <a:srgbClr val="FF0000"/>
                </a:solidFill>
              </a:rPr>
              <a:t>  ENISo-Entreprises 02/12/2015</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754070"/>
            <a:ext cx="8229600" cy="1143000"/>
          </a:xfrm>
        </p:spPr>
        <p:txBody>
          <a:bodyPr/>
          <a:lstStyle/>
          <a:p>
            <a:r>
              <a:rPr lang="fr-FR" sz="3200" b="1" dirty="0" smtClean="0">
                <a:solidFill>
                  <a:srgbClr val="002060"/>
                </a:solidFill>
                <a:cs typeface="Arabic Transparent" pitchFamily="2" charset="-78"/>
              </a:rPr>
              <a:t>National Engineering School of Sousse</a:t>
            </a:r>
            <a:endParaRPr lang="fr-FR" sz="3200" b="1" dirty="0">
              <a:solidFill>
                <a:srgbClr val="002060"/>
              </a:solidFill>
              <a:cs typeface="Arabic Transparent" pitchFamily="2" charset="-78"/>
            </a:endParaRPr>
          </a:p>
        </p:txBody>
      </p:sp>
      <p:pic>
        <p:nvPicPr>
          <p:cNvPr id="6" name="Image 5" descr="logo-pcs-final_2.png"/>
          <p:cNvPicPr>
            <a:picLocks noChangeAspect="1"/>
          </p:cNvPicPr>
          <p:nvPr/>
        </p:nvPicPr>
        <p:blipFill>
          <a:blip r:embed="rId4"/>
          <a:stretch>
            <a:fillRect/>
          </a:stretch>
        </p:blipFill>
        <p:spPr>
          <a:xfrm>
            <a:off x="250001" y="274637"/>
            <a:ext cx="928694" cy="479433"/>
          </a:xfrm>
          <a:prstGeom prst="rect">
            <a:avLst/>
          </a:prstGeom>
        </p:spPr>
      </p:pic>
      <p:sp>
        <p:nvSpPr>
          <p:cNvPr id="8" name="Rectangle 7"/>
          <p:cNvSpPr/>
          <p:nvPr/>
        </p:nvSpPr>
        <p:spPr>
          <a:xfrm>
            <a:off x="2928926" y="4101590"/>
            <a:ext cx="3071834" cy="369332"/>
          </a:xfrm>
          <a:prstGeom prst="rect">
            <a:avLst/>
          </a:prstGeom>
        </p:spPr>
        <p:txBody>
          <a:bodyPr wrap="square">
            <a:spAutoFit/>
          </a:bodyPr>
          <a:lstStyle/>
          <a:p>
            <a:pPr algn="ctr"/>
            <a:r>
              <a:rPr lang="fr-FR" b="1" dirty="0" smtClean="0">
                <a:solidFill>
                  <a:srgbClr val="FF0000"/>
                </a:solidFill>
              </a:rPr>
              <a:t>Dressing Room Virtual</a:t>
            </a:r>
            <a:endParaRPr lang="fr-FR" b="1" dirty="0">
              <a:solidFill>
                <a:srgbClr val="FF0000"/>
              </a:solidFill>
            </a:endParaRPr>
          </a:p>
        </p:txBody>
      </p:sp>
      <p:pic>
        <p:nvPicPr>
          <p:cNvPr id="3075" name="Picture 3" descr="C:\Users\BESMAY\Desktop\wZkfZkn.png"/>
          <p:cNvPicPr>
            <a:picLocks noChangeAspect="1" noChangeArrowheads="1"/>
          </p:cNvPicPr>
          <p:nvPr/>
        </p:nvPicPr>
        <p:blipFill>
          <a:blip r:embed="rId5"/>
          <a:srcRect/>
          <a:stretch>
            <a:fillRect/>
          </a:stretch>
        </p:blipFill>
        <p:spPr bwMode="auto">
          <a:xfrm>
            <a:off x="2357422" y="1500174"/>
            <a:ext cx="4286280" cy="2566031"/>
          </a:xfrm>
          <a:prstGeom prst="rect">
            <a:avLst/>
          </a:prstGeom>
          <a:noFill/>
        </p:spPr>
      </p:pic>
      <p:sp>
        <p:nvSpPr>
          <p:cNvPr id="9" name="Rectangle 8"/>
          <p:cNvSpPr/>
          <p:nvPr/>
        </p:nvSpPr>
        <p:spPr>
          <a:xfrm>
            <a:off x="1178695" y="4470922"/>
            <a:ext cx="6750891" cy="1200329"/>
          </a:xfrm>
          <a:prstGeom prst="rect">
            <a:avLst/>
          </a:prstGeom>
        </p:spPr>
        <p:txBody>
          <a:bodyPr wrap="square">
            <a:spAutoFit/>
          </a:bodyPr>
          <a:lstStyle/>
          <a:p>
            <a:pPr algn="just"/>
            <a:r>
              <a:rPr lang="en-US" dirty="0" smtClean="0"/>
              <a:t>A </a:t>
            </a:r>
            <a:r>
              <a:rPr lang="en-US" b="1" dirty="0" smtClean="0"/>
              <a:t>virtual dressing room</a:t>
            </a:r>
            <a:r>
              <a:rPr lang="en-US" dirty="0" smtClean="0"/>
              <a:t> is the online equivalent of the near-ubiquitous in-store </a:t>
            </a:r>
            <a:r>
              <a:rPr lang="en-US" dirty="0" smtClean="0">
                <a:hlinkClick r:id="rId6" tooltip="Changing room"/>
              </a:rPr>
              <a:t>changing room</a:t>
            </a:r>
            <a:r>
              <a:rPr lang="en-US" dirty="0" smtClean="0"/>
              <a:t> – that is, it enables shoppers to try on clothes to check one or more of size, fit or style, but virtually rather than physically.</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6798" y="0"/>
            <a:ext cx="8229600" cy="1143000"/>
          </a:xfrm>
        </p:spPr>
        <p:txBody>
          <a:bodyPr/>
          <a:lstStyle/>
          <a:p>
            <a:r>
              <a:rPr lang="fr-FR" sz="3200" b="1" dirty="0" smtClean="0">
                <a:solidFill>
                  <a:srgbClr val="002060"/>
                </a:solidFill>
                <a:cs typeface="Arabic Transparent" pitchFamily="2" charset="-78"/>
              </a:rPr>
              <a:t>National Engineering School of Sousse</a:t>
            </a:r>
            <a:endParaRPr lang="fr-FR" sz="3200" b="1" dirty="0">
              <a:solidFill>
                <a:srgbClr val="002060"/>
              </a:solidFill>
              <a:cs typeface="Arabic Transparent" pitchFamily="2" charset="-78"/>
            </a:endParaRPr>
          </a:p>
        </p:txBody>
      </p:sp>
      <p:pic>
        <p:nvPicPr>
          <p:cNvPr id="6" name="Image 5" descr="logo-pcs-final_2.png"/>
          <p:cNvPicPr>
            <a:picLocks noChangeAspect="1"/>
          </p:cNvPicPr>
          <p:nvPr/>
        </p:nvPicPr>
        <p:blipFill>
          <a:blip r:embed="rId4"/>
          <a:stretch>
            <a:fillRect/>
          </a:stretch>
        </p:blipFill>
        <p:spPr>
          <a:xfrm>
            <a:off x="250001" y="274637"/>
            <a:ext cx="928694" cy="479433"/>
          </a:xfrm>
          <a:prstGeom prst="rect">
            <a:avLst/>
          </a:prstGeom>
        </p:spPr>
      </p:pic>
      <p:pic>
        <p:nvPicPr>
          <p:cNvPr id="2050" name="Picture 2" descr="C:\Users\BESMAY\Desktop\10849853_1016929341666057_6154534644197892497_n.jpg"/>
          <p:cNvPicPr>
            <a:picLocks noChangeAspect="1" noChangeArrowheads="1"/>
          </p:cNvPicPr>
          <p:nvPr/>
        </p:nvPicPr>
        <p:blipFill>
          <a:blip r:embed="rId5"/>
          <a:srcRect/>
          <a:stretch>
            <a:fillRect/>
          </a:stretch>
        </p:blipFill>
        <p:spPr bwMode="auto">
          <a:xfrm>
            <a:off x="250001" y="2214554"/>
            <a:ext cx="4024314" cy="2714644"/>
          </a:xfrm>
          <a:prstGeom prst="rect">
            <a:avLst/>
          </a:prstGeom>
          <a:noFill/>
        </p:spPr>
      </p:pic>
      <p:pic>
        <p:nvPicPr>
          <p:cNvPr id="2052" name="Picture 4" descr="https://scontent-ams3-1.xx.fbcdn.net/hphotos-ash2/v/t1.0-9/10858090_1016770111681980_3082204048274150444_n.jpg?oh=2c3fe5c4c739eec7f2c7222b2d9adfe5&amp;oe=571BDB94"/>
          <p:cNvPicPr>
            <a:picLocks noChangeAspect="1" noChangeArrowheads="1"/>
          </p:cNvPicPr>
          <p:nvPr/>
        </p:nvPicPr>
        <p:blipFill>
          <a:blip r:embed="rId6"/>
          <a:srcRect/>
          <a:stretch>
            <a:fillRect/>
          </a:stretch>
        </p:blipFill>
        <p:spPr bwMode="auto">
          <a:xfrm>
            <a:off x="2285984" y="5286388"/>
            <a:ext cx="1714512" cy="1071585"/>
          </a:xfrm>
          <a:prstGeom prst="rect">
            <a:avLst/>
          </a:prstGeom>
          <a:noFill/>
        </p:spPr>
      </p:pic>
      <p:pic>
        <p:nvPicPr>
          <p:cNvPr id="2054" name="Picture 6" descr="https://scontent-ams3-1.xx.fbcdn.net/hphotos-xaf1/v/t1.0-9/10341869_1016928131666178_8642346258903656108_n.jpg?oh=8d330b33cde94e094c2f5905fd43ad50&amp;oe=56E748E2"/>
          <p:cNvPicPr>
            <a:picLocks noChangeAspect="1" noChangeArrowheads="1"/>
          </p:cNvPicPr>
          <p:nvPr/>
        </p:nvPicPr>
        <p:blipFill>
          <a:blip r:embed="rId7"/>
          <a:srcRect/>
          <a:stretch>
            <a:fillRect/>
          </a:stretch>
        </p:blipFill>
        <p:spPr bwMode="auto">
          <a:xfrm>
            <a:off x="4452910" y="3571876"/>
            <a:ext cx="4343488" cy="3032128"/>
          </a:xfrm>
          <a:prstGeom prst="rect">
            <a:avLst/>
          </a:prstGeom>
          <a:noFill/>
        </p:spPr>
      </p:pic>
      <p:pic>
        <p:nvPicPr>
          <p:cNvPr id="2056" name="Picture 8" descr="https://fbcdn-sphotos-f-a.akamaihd.net/hphotos-ak-xap1/v/t1.0-9/10612940_1016928694999455_8155294800440998353_n.jpg?oh=8d535b4f184b684ccaa82a3cc284c52f&amp;oe=56E13CB2&amp;__gda__=1457420939_398145909cf7eab847c643efe4194fc6"/>
          <p:cNvPicPr>
            <a:picLocks noChangeAspect="1" noChangeArrowheads="1"/>
          </p:cNvPicPr>
          <p:nvPr/>
        </p:nvPicPr>
        <p:blipFill>
          <a:blip r:embed="rId8"/>
          <a:srcRect/>
          <a:stretch>
            <a:fillRect/>
          </a:stretch>
        </p:blipFill>
        <p:spPr bwMode="auto">
          <a:xfrm>
            <a:off x="4857752" y="754070"/>
            <a:ext cx="3571899" cy="2550512"/>
          </a:xfrm>
          <a:prstGeom prst="rect">
            <a:avLst/>
          </a:prstGeom>
          <a:noFill/>
        </p:spPr>
      </p:pic>
      <p:sp>
        <p:nvSpPr>
          <p:cNvPr id="11" name="Rectangle 10"/>
          <p:cNvSpPr/>
          <p:nvPr/>
        </p:nvSpPr>
        <p:spPr>
          <a:xfrm>
            <a:off x="928662" y="928670"/>
            <a:ext cx="3071834" cy="646331"/>
          </a:xfrm>
          <a:prstGeom prst="rect">
            <a:avLst/>
          </a:prstGeom>
        </p:spPr>
        <p:txBody>
          <a:bodyPr wrap="square">
            <a:spAutoFit/>
          </a:bodyPr>
          <a:lstStyle/>
          <a:p>
            <a:pPr algn="ctr"/>
            <a:r>
              <a:rPr lang="fr-FR" b="1" dirty="0" smtClean="0">
                <a:solidFill>
                  <a:srgbClr val="FF0000"/>
                </a:solidFill>
              </a:rPr>
              <a:t>STARS OF SCIENCE</a:t>
            </a:r>
          </a:p>
          <a:p>
            <a:pPr algn="ctr"/>
            <a:r>
              <a:rPr lang="fr-FR" b="1" dirty="0" smtClean="0">
                <a:solidFill>
                  <a:srgbClr val="FF0000"/>
                </a:solidFill>
              </a:rPr>
              <a:t> </a:t>
            </a:r>
            <a:r>
              <a:rPr lang="fr-FR" b="1" dirty="0" err="1" smtClean="0">
                <a:solidFill>
                  <a:srgbClr val="FF0000"/>
                </a:solidFill>
              </a:rPr>
              <a:t>Season</a:t>
            </a:r>
            <a:r>
              <a:rPr lang="fr-FR" b="1" dirty="0" smtClean="0">
                <a:solidFill>
                  <a:srgbClr val="FF0000"/>
                </a:solidFill>
              </a:rPr>
              <a:t> 7  / 2015</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143000"/>
          </a:xfrm>
        </p:spPr>
        <p:txBody>
          <a:bodyPr/>
          <a:lstStyle/>
          <a:p>
            <a:r>
              <a:rPr lang="fr-FR" sz="3600" b="1" dirty="0" smtClean="0">
                <a:solidFill>
                  <a:srgbClr val="002060"/>
                </a:solidFill>
                <a:cs typeface="Arabic Transparent" pitchFamily="2" charset="-78"/>
              </a:rPr>
              <a:t>Technology Resource Center</a:t>
            </a:r>
          </a:p>
        </p:txBody>
      </p:sp>
      <p:pic>
        <p:nvPicPr>
          <p:cNvPr id="29" name="Image 28" descr="logo-pcs-final_2.png"/>
          <p:cNvPicPr>
            <a:picLocks noChangeAspect="1"/>
          </p:cNvPicPr>
          <p:nvPr/>
        </p:nvPicPr>
        <p:blipFill>
          <a:blip r:embed="rId5"/>
          <a:stretch>
            <a:fillRect/>
          </a:stretch>
        </p:blipFill>
        <p:spPr>
          <a:xfrm>
            <a:off x="250001" y="274637"/>
            <a:ext cx="928694" cy="479433"/>
          </a:xfrm>
          <a:prstGeom prst="rect">
            <a:avLst/>
          </a:prstGeom>
        </p:spPr>
      </p:pic>
      <p:grpSp>
        <p:nvGrpSpPr>
          <p:cNvPr id="30" name="Groupe 7"/>
          <p:cNvGrpSpPr/>
          <p:nvPr/>
        </p:nvGrpSpPr>
        <p:grpSpPr>
          <a:xfrm>
            <a:off x="1000100" y="1714480"/>
            <a:ext cx="1980000" cy="3420000"/>
            <a:chOff x="1727" y="0"/>
            <a:chExt cx="2688282" cy="4572000"/>
          </a:xfrm>
          <a:solidFill>
            <a:schemeClr val="tx2">
              <a:lumMod val="75000"/>
            </a:schemeClr>
          </a:solidFill>
          <a:scene3d>
            <a:camera prst="orthographicFront"/>
            <a:lightRig rig="flat" dir="t"/>
          </a:scene3d>
        </p:grpSpPr>
        <p:sp>
          <p:nvSpPr>
            <p:cNvPr id="34" name="Rectangle à coins arrondis 33"/>
            <p:cNvSpPr/>
            <p:nvPr/>
          </p:nvSpPr>
          <p:spPr>
            <a:xfrm>
              <a:off x="1727" y="0"/>
              <a:ext cx="2688282" cy="45720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5" name="Rectangle 34"/>
            <p:cNvSpPr/>
            <p:nvPr/>
          </p:nvSpPr>
          <p:spPr>
            <a:xfrm>
              <a:off x="1727" y="1828800"/>
              <a:ext cx="2688282" cy="1828800"/>
            </a:xfrm>
            <a:prstGeom prst="rect">
              <a:avLst/>
            </a:prstGeom>
            <a:grpFill/>
            <a:sp3d/>
          </p:spPr>
          <p:style>
            <a:lnRef idx="0">
              <a:scrgbClr r="0" g="0" b="0"/>
            </a:lnRef>
            <a:fillRef idx="0">
              <a:scrgbClr r="0" g="0" b="0"/>
            </a:fillRef>
            <a:effectRef idx="0">
              <a:scrgbClr r="0" g="0" b="0"/>
            </a:effectRef>
            <a:fontRef idx="minor">
              <a:schemeClr val="dk1"/>
            </a:fontRef>
          </p:style>
          <p:txBody>
            <a:bodyPr lIns="263144" tIns="263144" rIns="263144" bIns="263144" spcCol="1270" anchor="ctr"/>
            <a:lstStyle/>
            <a:p>
              <a:pPr algn="ctr" defTabSz="1644650">
                <a:lnSpc>
                  <a:spcPct val="90000"/>
                </a:lnSpc>
                <a:spcAft>
                  <a:spcPct val="35000"/>
                </a:spcAft>
                <a:defRPr/>
              </a:pPr>
              <a:r>
                <a:rPr lang="fr-FR" sz="2400" b="1" cap="small" dirty="0">
                  <a:solidFill>
                    <a:srgbClr val="EEB600"/>
                  </a:solidFill>
                </a:rPr>
                <a:t>conception</a:t>
              </a:r>
              <a:endParaRPr lang="fr-FR" sz="2200" b="1" cap="small" dirty="0">
                <a:solidFill>
                  <a:srgbClr val="EEB600"/>
                </a:solidFill>
              </a:endParaRPr>
            </a:p>
          </p:txBody>
        </p:sp>
      </p:grpSp>
      <p:grpSp>
        <p:nvGrpSpPr>
          <p:cNvPr id="36" name="Groupe 8"/>
          <p:cNvGrpSpPr/>
          <p:nvPr/>
        </p:nvGrpSpPr>
        <p:grpSpPr>
          <a:xfrm>
            <a:off x="3582000" y="1714480"/>
            <a:ext cx="1980000" cy="3420000"/>
            <a:chOff x="2770658" y="0"/>
            <a:chExt cx="2688282" cy="4572000"/>
          </a:xfrm>
          <a:solidFill>
            <a:schemeClr val="tx2">
              <a:lumMod val="75000"/>
            </a:schemeClr>
          </a:solidFill>
          <a:scene3d>
            <a:camera prst="orthographicFront"/>
            <a:lightRig rig="flat" dir="t"/>
          </a:scene3d>
        </p:grpSpPr>
        <p:sp>
          <p:nvSpPr>
            <p:cNvPr id="37" name="Rectangle à coins arrondis 36"/>
            <p:cNvSpPr/>
            <p:nvPr/>
          </p:nvSpPr>
          <p:spPr>
            <a:xfrm>
              <a:off x="2770658" y="0"/>
              <a:ext cx="2688282" cy="4572000"/>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8" name="Rectangle 37"/>
            <p:cNvSpPr/>
            <p:nvPr/>
          </p:nvSpPr>
          <p:spPr>
            <a:xfrm>
              <a:off x="2770658" y="1828800"/>
              <a:ext cx="2688282" cy="1828800"/>
            </a:xfrm>
            <a:prstGeom prst="rect">
              <a:avLst/>
            </a:prstGeom>
            <a:grpFill/>
            <a:sp3d/>
          </p:spPr>
          <p:style>
            <a:lnRef idx="0">
              <a:scrgbClr r="0" g="0" b="0"/>
            </a:lnRef>
            <a:fillRef idx="0">
              <a:scrgbClr r="0" g="0" b="0"/>
            </a:fillRef>
            <a:effectRef idx="0">
              <a:scrgbClr r="0" g="0" b="0"/>
            </a:effectRef>
            <a:fontRef idx="minor">
              <a:schemeClr val="dk1"/>
            </a:fontRef>
          </p:style>
          <p:txBody>
            <a:bodyPr lIns="263144" tIns="263144" rIns="263144" bIns="263144" spcCol="1270" anchor="ctr"/>
            <a:lstStyle/>
            <a:p>
              <a:pPr algn="ctr" defTabSz="1644650">
                <a:lnSpc>
                  <a:spcPct val="90000"/>
                </a:lnSpc>
                <a:spcAft>
                  <a:spcPct val="35000"/>
                </a:spcAft>
                <a:defRPr/>
              </a:pPr>
              <a:r>
                <a:rPr lang="fr-FR" sz="2400" b="1" cap="small" dirty="0">
                  <a:solidFill>
                    <a:srgbClr val="EEB600"/>
                  </a:solidFill>
                </a:rPr>
                <a:t>Simulation</a:t>
              </a:r>
            </a:p>
          </p:txBody>
        </p:sp>
      </p:grpSp>
      <p:sp>
        <p:nvSpPr>
          <p:cNvPr id="40" name="Ellipse 39"/>
          <p:cNvSpPr/>
          <p:nvPr/>
        </p:nvSpPr>
        <p:spPr>
          <a:xfrm>
            <a:off x="1357290" y="2232025"/>
            <a:ext cx="1260475" cy="1260475"/>
          </a:xfrm>
          <a:prstGeom prst="ellipse">
            <a:avLst/>
          </a:prstGeom>
          <a:blipFill rotWithShape="0">
            <a:blip r:embed="rId6" cstate="email"/>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1" name="Ellipse 40"/>
          <p:cNvSpPr/>
          <p:nvPr/>
        </p:nvSpPr>
        <p:spPr>
          <a:xfrm>
            <a:off x="3956050" y="2232025"/>
            <a:ext cx="1260475" cy="1260475"/>
          </a:xfrm>
          <a:prstGeom prst="ellipse">
            <a:avLst/>
          </a:prstGeom>
          <a:blipFill rotWithShape="0">
            <a:blip r:embed="rId7" cstate="email"/>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3" name="Rectangle à coins arrondis 42"/>
          <p:cNvSpPr/>
          <p:nvPr/>
        </p:nvSpPr>
        <p:spPr>
          <a:xfrm>
            <a:off x="6363000" y="1714480"/>
            <a:ext cx="1980000" cy="3420000"/>
          </a:xfrm>
          <a:prstGeom prst="roundRect">
            <a:avLst>
              <a:gd name="adj" fmla="val 10000"/>
            </a:avLst>
          </a:prstGeom>
          <a:solidFill>
            <a:schemeClr val="tx2">
              <a:lumMod val="7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4" name="Ellipse 43"/>
          <p:cNvSpPr/>
          <p:nvPr/>
        </p:nvSpPr>
        <p:spPr>
          <a:xfrm>
            <a:off x="6726238" y="2232025"/>
            <a:ext cx="1258887" cy="1260475"/>
          </a:xfrm>
          <a:prstGeom prst="ellipse">
            <a:avLst/>
          </a:prstGeom>
          <a:blipFill rotWithShape="0">
            <a:blip r:embed="rId8" cstate="email"/>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5" name="Rectangle 44"/>
          <p:cNvSpPr/>
          <p:nvPr/>
        </p:nvSpPr>
        <p:spPr>
          <a:xfrm>
            <a:off x="6012160" y="3082480"/>
            <a:ext cx="2664296" cy="1368000"/>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263144" tIns="263144" rIns="263144" bIns="263144" spcCol="1270" anchor="ctr"/>
          <a:lstStyle/>
          <a:p>
            <a:pPr algn="ctr" defTabSz="1644650">
              <a:lnSpc>
                <a:spcPct val="90000"/>
              </a:lnSpc>
              <a:spcAft>
                <a:spcPct val="35000"/>
              </a:spcAft>
              <a:defRPr/>
            </a:pPr>
            <a:r>
              <a:rPr lang="fr-FR" sz="2400" b="1" cap="small" dirty="0">
                <a:solidFill>
                  <a:srgbClr val="EEB600"/>
                </a:solidFill>
              </a:rPr>
              <a:t>Manufacturing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143000"/>
          </a:xfrm>
        </p:spPr>
        <p:txBody>
          <a:bodyPr/>
          <a:lstStyle/>
          <a:p>
            <a:pPr lvl="0"/>
            <a:r>
              <a:rPr lang="en-US" sz="2800" b="1" dirty="0" smtClean="0">
                <a:solidFill>
                  <a:srgbClr val="002060"/>
                </a:solidFill>
                <a:cs typeface="Arabic Transparent" pitchFamily="2" charset="-78"/>
              </a:rPr>
              <a:t>Research Center in Microelectronics and Nanotechnology </a:t>
            </a:r>
            <a:r>
              <a:rPr lang="fr-FR" sz="3600" b="1" cap="small" dirty="0" smtClean="0">
                <a:solidFill>
                  <a:schemeClr val="bg1"/>
                </a:solidFill>
                <a:ea typeface="Times New Roman" pitchFamily="18" charset="0"/>
                <a:cs typeface="Traditional Arabic" pitchFamily="2" charset="-78"/>
              </a:rPr>
              <a:t/>
            </a:r>
            <a:br>
              <a:rPr lang="fr-FR" sz="3600" b="1" cap="small" dirty="0" smtClean="0">
                <a:solidFill>
                  <a:schemeClr val="bg1"/>
                </a:solidFill>
                <a:ea typeface="Times New Roman" pitchFamily="18" charset="0"/>
                <a:cs typeface="Traditional Arabic" pitchFamily="2" charset="-78"/>
              </a:rPr>
            </a:br>
            <a:endParaRPr lang="fr-FR" sz="3600" b="1" dirty="0">
              <a:solidFill>
                <a:srgbClr val="002060"/>
              </a:solidFill>
              <a:cs typeface="Arabic Transparent" pitchFamily="2" charset="-78"/>
            </a:endParaRPr>
          </a:p>
        </p:txBody>
      </p:sp>
      <p:sp>
        <p:nvSpPr>
          <p:cNvPr id="6" name="ZoneTexte 9"/>
          <p:cNvSpPr txBox="1">
            <a:spLocks noChangeArrowheads="1"/>
          </p:cNvSpPr>
          <p:nvPr/>
        </p:nvSpPr>
        <p:spPr bwMode="auto">
          <a:xfrm>
            <a:off x="250825" y="928670"/>
            <a:ext cx="8893175" cy="4170372"/>
          </a:xfrm>
          <a:prstGeom prst="rect">
            <a:avLst/>
          </a:prstGeom>
          <a:noFill/>
          <a:ln w="22225">
            <a:noFill/>
            <a:miter lim="800000"/>
            <a:headEnd/>
            <a:tailEnd/>
          </a:ln>
        </p:spPr>
        <p:txBody>
          <a:bodyPr wrap="square" anchor="ctr">
            <a:spAutoFit/>
          </a:bodyPr>
          <a:lstStyle/>
          <a:p>
            <a:pPr indent="268288">
              <a:spcBef>
                <a:spcPts val="600"/>
              </a:spcBef>
              <a:spcAft>
                <a:spcPts val="600"/>
              </a:spcAft>
              <a:buClr>
                <a:srgbClr val="EEB600"/>
              </a:buClr>
              <a:tabLst>
                <a:tab pos="265113" algn="l"/>
              </a:tabLst>
              <a:defRPr/>
            </a:pPr>
            <a:endParaRPr lang="en-US" sz="2000" dirty="0">
              <a:solidFill>
                <a:srgbClr val="00628A"/>
              </a:solidFill>
              <a:latin typeface="Trebuchet MS" pitchFamily="34" charset="0"/>
              <a:cs typeface="Arial" charset="0"/>
            </a:endParaRPr>
          </a:p>
          <a:p>
            <a:pPr indent="268288">
              <a:spcBef>
                <a:spcPts val="600"/>
              </a:spcBef>
              <a:spcAft>
                <a:spcPts val="600"/>
              </a:spcAft>
              <a:buClr>
                <a:srgbClr val="EEB600"/>
              </a:buClr>
              <a:tabLst>
                <a:tab pos="265113" algn="l"/>
              </a:tabLst>
              <a:defRPr/>
            </a:pPr>
            <a:endParaRPr lang="en-US" sz="2000" dirty="0">
              <a:solidFill>
                <a:srgbClr val="00628A"/>
              </a:solidFill>
              <a:latin typeface="Trebuchet MS" pitchFamily="34" charset="0"/>
              <a:cs typeface="Arial" charset="0"/>
            </a:endParaRPr>
          </a:p>
          <a:p>
            <a:pPr indent="268288">
              <a:spcBef>
                <a:spcPts val="600"/>
              </a:spcBef>
              <a:spcAft>
                <a:spcPts val="2400"/>
              </a:spcAft>
              <a:buClr>
                <a:srgbClr val="EEB600"/>
              </a:buClr>
              <a:buFont typeface="Arial" pitchFamily="34" charset="0"/>
              <a:buChar char="•"/>
              <a:tabLst>
                <a:tab pos="265113" algn="l"/>
              </a:tabLst>
              <a:defRPr/>
            </a:pPr>
            <a:r>
              <a:rPr lang="en-US" sz="2000" b="1" dirty="0">
                <a:solidFill>
                  <a:schemeClr val="tx2">
                    <a:lumMod val="75000"/>
                  </a:schemeClr>
                </a:solidFill>
                <a:latin typeface="+mn-lt"/>
                <a:cs typeface="Arial" charset="0"/>
              </a:rPr>
              <a:t>a clean room dedicated to various methods</a:t>
            </a:r>
          </a:p>
          <a:p>
            <a:pPr indent="268288">
              <a:spcBef>
                <a:spcPts val="0"/>
              </a:spcBef>
              <a:spcAft>
                <a:spcPts val="1800"/>
              </a:spcAft>
              <a:buClr>
                <a:srgbClr val="EEB600"/>
              </a:buClr>
              <a:buFont typeface="Arial" pitchFamily="34" charset="0"/>
              <a:buChar char="•"/>
              <a:tabLst>
                <a:tab pos="265113" algn="l"/>
              </a:tabLst>
              <a:defRPr/>
            </a:pPr>
            <a:r>
              <a:rPr lang="en-US" sz="2000" b="1" dirty="0">
                <a:solidFill>
                  <a:schemeClr val="tx2">
                    <a:lumMod val="75000"/>
                  </a:schemeClr>
                </a:solidFill>
                <a:latin typeface="+mn-lt"/>
                <a:cs typeface="Arial" charset="0"/>
              </a:rPr>
              <a:t>an area of </a:t>
            </a:r>
            <a:r>
              <a:rPr lang="en-US" sz="2000" b="1" dirty="0" err="1">
                <a:solidFill>
                  <a:schemeClr val="tx2">
                    <a:lumMod val="75000"/>
                  </a:schemeClr>
                </a:solidFill>
                <a:latin typeface="+mn-lt"/>
                <a:cs typeface="Arial" charset="0"/>
              </a:rPr>
              <a:t>physico</a:t>
            </a:r>
            <a:r>
              <a:rPr lang="en-US" sz="2000" b="1" dirty="0">
                <a:solidFill>
                  <a:schemeClr val="tx2">
                    <a:lumMod val="75000"/>
                  </a:schemeClr>
                </a:solidFill>
                <a:latin typeface="+mn-lt"/>
                <a:cs typeface="Arial" charset="0"/>
              </a:rPr>
              <a:t>-chemical and electrical packaging and technical facilities</a:t>
            </a:r>
          </a:p>
          <a:p>
            <a:pPr indent="268288">
              <a:spcBef>
                <a:spcPts val="600"/>
              </a:spcBef>
              <a:spcAft>
                <a:spcPts val="1200"/>
              </a:spcAft>
              <a:buClr>
                <a:srgbClr val="EEB600"/>
              </a:buClr>
              <a:buFont typeface="Arial" pitchFamily="34" charset="0"/>
              <a:buChar char="•"/>
              <a:tabLst>
                <a:tab pos="265113" algn="l"/>
              </a:tabLst>
              <a:defRPr/>
            </a:pPr>
            <a:r>
              <a:rPr lang="en-US" sz="2000" b="1" dirty="0">
                <a:solidFill>
                  <a:schemeClr val="tx2">
                    <a:lumMod val="75000"/>
                  </a:schemeClr>
                </a:solidFill>
                <a:latin typeface="+mn-lt"/>
                <a:cs typeface="Arial" charset="0"/>
              </a:rPr>
              <a:t>Three Laboratories:</a:t>
            </a:r>
          </a:p>
          <a:p>
            <a:pPr marL="722313" indent="354013">
              <a:spcBef>
                <a:spcPts val="600"/>
              </a:spcBef>
              <a:spcAft>
                <a:spcPts val="1200"/>
              </a:spcAft>
              <a:buClr>
                <a:srgbClr val="EEB600"/>
              </a:buClr>
              <a:buFont typeface="Wingdings" pitchFamily="2" charset="2"/>
              <a:buChar char="ü"/>
              <a:tabLst>
                <a:tab pos="354013" algn="l"/>
              </a:tabLst>
              <a:defRPr/>
            </a:pPr>
            <a:r>
              <a:rPr lang="en-US" sz="2000" b="1" dirty="0">
                <a:solidFill>
                  <a:schemeClr val="tx2">
                    <a:lumMod val="75000"/>
                  </a:schemeClr>
                </a:solidFill>
                <a:latin typeface="+mn-lt"/>
                <a:cs typeface="Arial" charset="0"/>
              </a:rPr>
              <a:t>Microelectronic Systems Laboratory</a:t>
            </a:r>
          </a:p>
          <a:p>
            <a:pPr marL="722313" indent="354013">
              <a:spcBef>
                <a:spcPts val="600"/>
              </a:spcBef>
              <a:spcAft>
                <a:spcPts val="1200"/>
              </a:spcAft>
              <a:buClr>
                <a:srgbClr val="EEB600"/>
              </a:buClr>
              <a:buFont typeface="Wingdings" pitchFamily="2" charset="2"/>
              <a:buChar char="ü"/>
              <a:tabLst>
                <a:tab pos="354013" algn="l"/>
              </a:tabLst>
              <a:defRPr/>
            </a:pPr>
            <a:r>
              <a:rPr lang="en-US" sz="2000" b="1" dirty="0">
                <a:solidFill>
                  <a:schemeClr val="tx2">
                    <a:lumMod val="75000"/>
                  </a:schemeClr>
                </a:solidFill>
                <a:latin typeface="+mn-lt"/>
                <a:cs typeface="Arial" charset="0"/>
              </a:rPr>
              <a:t>Laboratory of advanced materials and nano-physics</a:t>
            </a:r>
          </a:p>
          <a:p>
            <a:pPr marL="722313" indent="354013">
              <a:spcBef>
                <a:spcPts val="600"/>
              </a:spcBef>
              <a:spcAft>
                <a:spcPts val="600"/>
              </a:spcAft>
              <a:buClr>
                <a:srgbClr val="EEB600"/>
              </a:buClr>
              <a:buFont typeface="Wingdings" pitchFamily="2" charset="2"/>
              <a:buChar char="ü"/>
              <a:tabLst>
                <a:tab pos="354013" algn="l"/>
              </a:tabLst>
              <a:defRPr/>
            </a:pPr>
            <a:r>
              <a:rPr lang="en-US" sz="2000" b="1" dirty="0">
                <a:solidFill>
                  <a:schemeClr val="tx2">
                    <a:lumMod val="75000"/>
                  </a:schemeClr>
                </a:solidFill>
                <a:latin typeface="+mn-lt"/>
                <a:cs typeface="Arial" charset="0"/>
              </a:rPr>
              <a:t>Laboratory Microsystems physical, chemical and biological weapons</a:t>
            </a:r>
          </a:p>
        </p:txBody>
      </p:sp>
      <p:pic>
        <p:nvPicPr>
          <p:cNvPr id="7" name="Image 6" descr="logo-pcs-final_2.png"/>
          <p:cNvPicPr>
            <a:picLocks noChangeAspect="1"/>
          </p:cNvPicPr>
          <p:nvPr/>
        </p:nvPicPr>
        <p:blipFill>
          <a:blip r:embed="rId5"/>
          <a:stretch>
            <a:fillRect/>
          </a:stretch>
        </p:blipFill>
        <p:spPr>
          <a:xfrm>
            <a:off x="250825" y="260325"/>
            <a:ext cx="928694" cy="47943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3" name="ZoneTexte 2"/>
          <p:cNvSpPr txBox="1"/>
          <p:nvPr/>
        </p:nvSpPr>
        <p:spPr>
          <a:xfrm>
            <a:off x="323850" y="1916113"/>
            <a:ext cx="7992566" cy="3762568"/>
          </a:xfrm>
          <a:prstGeom prst="rect">
            <a:avLst/>
          </a:prstGeom>
          <a:noFill/>
        </p:spPr>
        <p:txBody>
          <a:bodyPr wrap="square">
            <a:spAutoFit/>
          </a:bodyPr>
          <a:lstStyle/>
          <a:p>
            <a:pPr>
              <a:lnSpc>
                <a:spcPct val="115000"/>
              </a:lnSpc>
              <a:spcAft>
                <a:spcPts val="1000"/>
              </a:spcAft>
              <a:defRPr/>
            </a:pPr>
            <a:endParaRPr lang="fr-FR" dirty="0">
              <a:solidFill>
                <a:schemeClr val="tx2">
                  <a:lumMod val="60000"/>
                  <a:lumOff val="40000"/>
                </a:schemeClr>
              </a:solidFill>
            </a:endParaRPr>
          </a:p>
          <a:p>
            <a:pPr>
              <a:defRPr/>
            </a:pPr>
            <a:r>
              <a:rPr lang="en-US" sz="2000" b="1" dirty="0">
                <a:solidFill>
                  <a:schemeClr val="tx2">
                    <a:lumMod val="75000"/>
                  </a:schemeClr>
                </a:solidFill>
                <a:cs typeface="Arial" charset="0"/>
              </a:rPr>
              <a:t>Legal status: Association Scientific </a:t>
            </a:r>
            <a:endParaRPr lang="fr-FR" sz="2000" b="1" dirty="0">
              <a:solidFill>
                <a:schemeClr val="tx2">
                  <a:lumMod val="75000"/>
                </a:schemeClr>
              </a:solidFill>
              <a:cs typeface="Arial" charset="0"/>
            </a:endParaRPr>
          </a:p>
          <a:p>
            <a:pPr>
              <a:defRPr/>
            </a:pPr>
            <a:r>
              <a:rPr lang="en-US" sz="2000" b="1" dirty="0">
                <a:solidFill>
                  <a:schemeClr val="tx2">
                    <a:lumMod val="75000"/>
                  </a:schemeClr>
                </a:solidFill>
                <a:cs typeface="Arial" charset="0"/>
              </a:rPr>
              <a:t>Creation Date: </a:t>
            </a:r>
            <a:r>
              <a:rPr lang="en-US" sz="2000" b="1" dirty="0">
                <a:solidFill>
                  <a:srgbClr val="FF0000"/>
                </a:solidFill>
                <a:cs typeface="Arial" charset="0"/>
              </a:rPr>
              <a:t>March 2012 </a:t>
            </a:r>
            <a:endParaRPr lang="fr-FR" sz="2000" b="1" dirty="0">
              <a:solidFill>
                <a:srgbClr val="FF0000"/>
              </a:solidFill>
              <a:cs typeface="Arial" charset="0"/>
            </a:endParaRPr>
          </a:p>
          <a:p>
            <a:pPr>
              <a:defRPr/>
            </a:pPr>
            <a:r>
              <a:rPr lang="en-US" sz="2000" b="1" dirty="0">
                <a:solidFill>
                  <a:schemeClr val="tx2">
                    <a:lumMod val="75000"/>
                  </a:schemeClr>
                </a:solidFill>
                <a:cs typeface="Arial" charset="0"/>
              </a:rPr>
              <a:t>Number of members (2012): 16 </a:t>
            </a:r>
            <a:endParaRPr lang="fr-FR" sz="2000" b="1" dirty="0">
              <a:solidFill>
                <a:schemeClr val="tx2">
                  <a:lumMod val="75000"/>
                </a:schemeClr>
              </a:solidFill>
              <a:cs typeface="Arial" charset="0"/>
            </a:endParaRPr>
          </a:p>
          <a:p>
            <a:pPr>
              <a:defRPr/>
            </a:pPr>
            <a:r>
              <a:rPr lang="en-US" sz="2000" b="1" dirty="0">
                <a:solidFill>
                  <a:schemeClr val="tx2">
                    <a:lumMod val="75000"/>
                  </a:schemeClr>
                </a:solidFill>
                <a:cs typeface="Arial" charset="0"/>
              </a:rPr>
              <a:t>Number of members (</a:t>
            </a:r>
            <a:r>
              <a:rPr lang="en-US" sz="2000" b="1" dirty="0" smtClean="0">
                <a:solidFill>
                  <a:schemeClr val="tx2">
                    <a:lumMod val="75000"/>
                  </a:schemeClr>
                </a:solidFill>
                <a:cs typeface="Arial" charset="0"/>
              </a:rPr>
              <a:t>2015):  50</a:t>
            </a:r>
            <a:endParaRPr lang="fr-FR" sz="2000" b="1" dirty="0">
              <a:solidFill>
                <a:schemeClr val="tx2">
                  <a:lumMod val="75000"/>
                </a:schemeClr>
              </a:solidFill>
              <a:cs typeface="Arial" charset="0"/>
            </a:endParaRPr>
          </a:p>
          <a:p>
            <a:pPr>
              <a:defRPr/>
            </a:pPr>
            <a:r>
              <a:rPr lang="en-US" sz="2000" b="1" dirty="0">
                <a:solidFill>
                  <a:schemeClr val="tx2">
                    <a:lumMod val="75000"/>
                  </a:schemeClr>
                </a:solidFill>
                <a:cs typeface="Arial" charset="0"/>
              </a:rPr>
              <a:t>Employment: 5000 </a:t>
            </a:r>
            <a:endParaRPr lang="fr-FR" sz="2000" b="1" dirty="0">
              <a:solidFill>
                <a:schemeClr val="tx2">
                  <a:lumMod val="75000"/>
                </a:schemeClr>
              </a:solidFill>
              <a:cs typeface="Arial" charset="0"/>
            </a:endParaRPr>
          </a:p>
          <a:p>
            <a:pPr>
              <a:defRPr/>
            </a:pPr>
            <a:r>
              <a:rPr lang="en-US" sz="2000" b="1" dirty="0">
                <a:solidFill>
                  <a:schemeClr val="tx2">
                    <a:lumMod val="75000"/>
                  </a:schemeClr>
                </a:solidFill>
                <a:cs typeface="Arial" charset="0"/>
              </a:rPr>
              <a:t>Associate Members: ENISO-CETIME-Research Centre in Nanotechnology and Micro </a:t>
            </a:r>
            <a:r>
              <a:rPr lang="en-US" sz="2000" b="1" dirty="0" smtClean="0">
                <a:solidFill>
                  <a:schemeClr val="tx2">
                    <a:lumMod val="75000"/>
                  </a:schemeClr>
                </a:solidFill>
                <a:cs typeface="Arial" charset="0"/>
              </a:rPr>
              <a:t>Electronics of  </a:t>
            </a:r>
            <a:r>
              <a:rPr lang="en-US" sz="2000" b="1" dirty="0">
                <a:solidFill>
                  <a:schemeClr val="tx2">
                    <a:lumMod val="75000"/>
                  </a:schemeClr>
                </a:solidFill>
                <a:cs typeface="Arial" charset="0"/>
              </a:rPr>
              <a:t>Sousse</a:t>
            </a:r>
            <a:endParaRPr lang="fr-FR" sz="2000" b="1" dirty="0">
              <a:solidFill>
                <a:schemeClr val="tx2">
                  <a:lumMod val="75000"/>
                </a:schemeClr>
              </a:solidFill>
              <a:cs typeface="Arial" charset="0"/>
            </a:endParaRPr>
          </a:p>
          <a:p>
            <a:pPr>
              <a:lnSpc>
                <a:spcPct val="115000"/>
              </a:lnSpc>
              <a:spcAft>
                <a:spcPts val="1000"/>
              </a:spcAft>
              <a:defRPr/>
            </a:pPr>
            <a:endParaRPr lang="fr-FR" dirty="0">
              <a:solidFill>
                <a:schemeClr val="tx2">
                  <a:lumMod val="60000"/>
                  <a:lumOff val="40000"/>
                </a:schemeClr>
              </a:solidFill>
            </a:endParaRPr>
          </a:p>
          <a:p>
            <a:pPr>
              <a:lnSpc>
                <a:spcPct val="115000"/>
              </a:lnSpc>
              <a:spcAft>
                <a:spcPts val="1000"/>
              </a:spcAft>
              <a:defRPr/>
            </a:pPr>
            <a:endParaRPr lang="fr-FR" sz="1400" b="1" u="sng" dirty="0">
              <a:solidFill>
                <a:schemeClr val="tx2">
                  <a:lumMod val="60000"/>
                  <a:lumOff val="40000"/>
                </a:schemeClr>
              </a:solidFill>
            </a:endParaRPr>
          </a:p>
          <a:p>
            <a:pPr algn="just">
              <a:defRPr/>
            </a:pPr>
            <a:endParaRPr lang="fr-FR" dirty="0"/>
          </a:p>
        </p:txBody>
      </p:sp>
      <p:sp>
        <p:nvSpPr>
          <p:cNvPr id="4" name="ZoneTexte 3"/>
          <p:cNvSpPr txBox="1"/>
          <p:nvPr/>
        </p:nvSpPr>
        <p:spPr>
          <a:xfrm>
            <a:off x="1494978" y="71435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pic>
        <p:nvPicPr>
          <p:cNvPr id="6" name="Picture 2" descr="C:\Users\toshiba\Desktop\cl_label_bronze(esca blau).JPG"/>
          <p:cNvPicPr>
            <a:picLocks noChangeAspect="1" noChangeArrowheads="1"/>
          </p:cNvPicPr>
          <p:nvPr/>
        </p:nvPicPr>
        <p:blipFill>
          <a:blip r:embed="rId4" cstate="print"/>
          <a:srcRect/>
          <a:stretch>
            <a:fillRect/>
          </a:stretch>
        </p:blipFill>
        <p:spPr bwMode="auto">
          <a:xfrm rot="10800000" flipH="1" flipV="1">
            <a:off x="5139169" y="2786058"/>
            <a:ext cx="2357453" cy="936104"/>
          </a:xfrm>
          <a:prstGeom prst="rect">
            <a:avLst/>
          </a:prstGeom>
          <a:ln>
            <a:noFill/>
          </a:ln>
          <a:effectLst>
            <a:outerShdw blurRad="292100" dist="139700" dir="2700000" algn="tl" rotWithShape="0">
              <a:srgbClr val="333333">
                <a:alpha val="65000"/>
              </a:srgbClr>
            </a:outerShdw>
          </a:effectLst>
        </p:spPr>
      </p:pic>
      <p:pic>
        <p:nvPicPr>
          <p:cNvPr id="7" name="Picture 2" descr="D:\Nouveau dossier\main.jpg"/>
          <p:cNvPicPr>
            <a:picLocks noChangeAspect="1" noChangeArrowheads="1"/>
          </p:cNvPicPr>
          <p:nvPr/>
        </p:nvPicPr>
        <p:blipFill>
          <a:blip r:embed="rId5"/>
          <a:srcRect/>
          <a:stretch>
            <a:fillRect/>
          </a:stretch>
        </p:blipFill>
        <p:spPr bwMode="auto">
          <a:xfrm>
            <a:off x="263853" y="246303"/>
            <a:ext cx="2462250" cy="9361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5"/>
          <a:stretch>
            <a:fillRect/>
          </a:stretch>
        </p:blipFill>
        <p:spPr>
          <a:xfrm>
            <a:off x="535753" y="428604"/>
            <a:ext cx="928694" cy="479433"/>
          </a:xfrm>
          <a:prstGeom prst="rect">
            <a:avLst/>
          </a:prstGeom>
        </p:spPr>
      </p:pic>
      <p:sp>
        <p:nvSpPr>
          <p:cNvPr id="4" name="ZoneTexte 3"/>
          <p:cNvSpPr txBox="1"/>
          <p:nvPr/>
        </p:nvSpPr>
        <p:spPr>
          <a:xfrm>
            <a:off x="1494978" y="26170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sp>
        <p:nvSpPr>
          <p:cNvPr id="5" name="ZoneTexte 4"/>
          <p:cNvSpPr txBox="1">
            <a:spLocks noChangeArrowheads="1"/>
          </p:cNvSpPr>
          <p:nvPr/>
        </p:nvSpPr>
        <p:spPr bwMode="auto">
          <a:xfrm>
            <a:off x="535753" y="1215814"/>
            <a:ext cx="7679585" cy="6555641"/>
          </a:xfrm>
          <a:prstGeom prst="rect">
            <a:avLst/>
          </a:prstGeom>
          <a:noFill/>
          <a:ln w="9525">
            <a:noFill/>
            <a:miter lim="800000"/>
            <a:headEnd/>
            <a:tailEnd/>
          </a:ln>
        </p:spPr>
        <p:txBody>
          <a:bodyPr wrap="square">
            <a:spAutoFit/>
          </a:bodyPr>
          <a:lstStyle/>
          <a:p>
            <a:endParaRPr lang="fr-FR" sz="1600" dirty="0">
              <a:solidFill>
                <a:srgbClr val="FF0000"/>
              </a:solidFill>
            </a:endParaRPr>
          </a:p>
          <a:p>
            <a:pPr>
              <a:defRPr/>
            </a:pPr>
            <a:endParaRPr lang="fr-FR" sz="2000" b="1" dirty="0">
              <a:solidFill>
                <a:schemeClr val="tx2">
                  <a:lumMod val="75000"/>
                </a:schemeClr>
              </a:solidFill>
              <a:cs typeface="Arial" charset="0"/>
            </a:endParaRPr>
          </a:p>
          <a:p>
            <a:pPr>
              <a:defRPr/>
            </a:pPr>
            <a:r>
              <a:rPr lang="fr-FR" sz="2000" b="1" dirty="0" smtClean="0">
                <a:solidFill>
                  <a:schemeClr val="tx2">
                    <a:lumMod val="75000"/>
                  </a:schemeClr>
                </a:solidFill>
                <a:cs typeface="Arial" charset="0"/>
              </a:rPr>
              <a:t>➥</a:t>
            </a:r>
            <a:r>
              <a:rPr lang="en-US" sz="2000" b="1" dirty="0" smtClean="0">
                <a:solidFill>
                  <a:schemeClr val="tx2">
                    <a:lumMod val="75000"/>
                  </a:schemeClr>
                </a:solidFill>
                <a:cs typeface="Arial" charset="0"/>
              </a:rPr>
              <a:t>Mobilizing financial resources and implement collaborative and collective actions in different operational fields such (commercial, innovation, industrial organization, skills, financing) and any other field deemed useful for the development businesses.</a:t>
            </a:r>
            <a:endParaRPr lang="fr-FR" sz="2000" b="1" dirty="0" smtClean="0">
              <a:solidFill>
                <a:schemeClr val="tx2">
                  <a:lumMod val="75000"/>
                </a:schemeClr>
              </a:solidFill>
              <a:cs typeface="Arial" charset="0"/>
            </a:endParaRPr>
          </a:p>
          <a:p>
            <a:pPr>
              <a:defRPr/>
            </a:pPr>
            <a:endParaRPr lang="fr-FR" sz="2000" b="1" dirty="0" smtClean="0">
              <a:solidFill>
                <a:schemeClr val="tx2">
                  <a:lumMod val="75000"/>
                </a:schemeClr>
              </a:solidFill>
              <a:cs typeface="Arial" charset="0"/>
            </a:endParaRPr>
          </a:p>
          <a:p>
            <a:pPr>
              <a:defRPr/>
            </a:pPr>
            <a:r>
              <a:rPr lang="fr-FR" sz="2000" b="1" dirty="0" smtClean="0">
                <a:solidFill>
                  <a:schemeClr val="tx2">
                    <a:lumMod val="75000"/>
                  </a:schemeClr>
                </a:solidFill>
                <a:cs typeface="Arial" charset="0"/>
              </a:rPr>
              <a:t>➥</a:t>
            </a:r>
            <a:r>
              <a:rPr lang="en-US" sz="2000" b="1" dirty="0" smtClean="0">
                <a:solidFill>
                  <a:schemeClr val="tx2">
                    <a:lumMod val="75000"/>
                  </a:schemeClr>
                </a:solidFill>
                <a:cs typeface="Arial" charset="0"/>
              </a:rPr>
              <a:t>Taking part in thinking about skills development on the territories and with different structures.</a:t>
            </a:r>
          </a:p>
          <a:p>
            <a:pPr>
              <a:defRPr/>
            </a:pPr>
            <a:endParaRPr lang="fr-FR" sz="2000" b="1" dirty="0" smtClean="0">
              <a:solidFill>
                <a:schemeClr val="tx2">
                  <a:lumMod val="75000"/>
                </a:schemeClr>
              </a:solidFill>
              <a:cs typeface="Arial" charset="0"/>
            </a:endParaRPr>
          </a:p>
          <a:p>
            <a:pPr>
              <a:defRPr/>
            </a:pPr>
            <a:r>
              <a:rPr lang="fr-FR" sz="2000" b="1" dirty="0" smtClean="0">
                <a:solidFill>
                  <a:schemeClr val="tx2">
                    <a:lumMod val="75000"/>
                  </a:schemeClr>
                </a:solidFill>
                <a:cs typeface="Arial" charset="0"/>
              </a:rPr>
              <a:t>➥</a:t>
            </a:r>
            <a:r>
              <a:rPr lang="en-US" sz="2000" b="1" dirty="0" smtClean="0">
                <a:solidFill>
                  <a:schemeClr val="tx2">
                    <a:lumMod val="75000"/>
                  </a:schemeClr>
                </a:solidFill>
                <a:cs typeface="Arial" charset="0"/>
              </a:rPr>
              <a:t>Promoting the economic, commercial and technological development of its members through support actions, investment and / or industrial cooperation</a:t>
            </a:r>
            <a:endParaRPr lang="fr-FR" sz="2000" b="1" dirty="0" smtClean="0">
              <a:solidFill>
                <a:schemeClr val="tx2">
                  <a:lumMod val="75000"/>
                </a:schemeClr>
              </a:solidFill>
              <a:cs typeface="Arial" charset="0"/>
            </a:endParaRPr>
          </a:p>
          <a:p>
            <a:pPr>
              <a:defRPr/>
            </a:pPr>
            <a:endParaRPr lang="fr-FR" sz="2000" b="1" dirty="0" smtClean="0">
              <a:solidFill>
                <a:schemeClr val="tx2">
                  <a:lumMod val="75000"/>
                </a:schemeClr>
              </a:solidFill>
              <a:cs typeface="Arial" charset="0"/>
            </a:endParaRPr>
          </a:p>
          <a:p>
            <a:pPr>
              <a:defRPr/>
            </a:pPr>
            <a:endParaRPr lang="fr-FR" sz="2000" b="1" dirty="0" smtClean="0">
              <a:solidFill>
                <a:schemeClr val="tx2">
                  <a:lumMod val="75000"/>
                </a:schemeClr>
              </a:solidFill>
              <a:cs typeface="Arial" charset="0"/>
            </a:endParaRPr>
          </a:p>
          <a:p>
            <a:endParaRPr lang="fr-FR" sz="1600" dirty="0" smtClean="0">
              <a:solidFill>
                <a:srgbClr val="0070C0"/>
              </a:solidFill>
            </a:endParaRPr>
          </a:p>
          <a:p>
            <a:endParaRPr lang="fr-FR" dirty="0">
              <a:solidFill>
                <a:srgbClr val="0070C0"/>
              </a:solidFill>
            </a:endParaRPr>
          </a:p>
          <a:p>
            <a:endParaRPr lang="fr-FR" dirty="0">
              <a:solidFill>
                <a:srgbClr val="0070C0"/>
              </a:solidFill>
            </a:endParaRPr>
          </a:p>
          <a:p>
            <a:endParaRPr lang="fr-FR" dirty="0">
              <a:solidFill>
                <a:srgbClr val="0070C0"/>
              </a:solidFill>
            </a:endParaRPr>
          </a:p>
          <a:p>
            <a:endParaRPr lang="fr-FR" dirty="0">
              <a:solidFill>
                <a:srgbClr val="0070C0"/>
              </a:solidFill>
            </a:endParaRPr>
          </a:p>
          <a:p>
            <a:r>
              <a:rPr lang="fr-FR" dirty="0">
                <a:solidFill>
                  <a:srgbClr val="0070C0"/>
                </a:solidFill>
              </a:rPr>
              <a:t>. </a:t>
            </a:r>
          </a:p>
          <a:p>
            <a:endParaRPr lang="fr-FR" dirty="0"/>
          </a:p>
        </p:txBody>
      </p:sp>
      <p:sp>
        <p:nvSpPr>
          <p:cNvPr id="6" name="ZoneTexte 5"/>
          <p:cNvSpPr txBox="1"/>
          <p:nvPr/>
        </p:nvSpPr>
        <p:spPr>
          <a:xfrm>
            <a:off x="2987824" y="908037"/>
            <a:ext cx="2952328" cy="307777"/>
          </a:xfrm>
          <a:prstGeom prst="rect">
            <a:avLst/>
          </a:prstGeom>
          <a:noFill/>
        </p:spPr>
        <p:txBody>
          <a:bodyPr wrap="square" rtlCol="0">
            <a:spAutoFit/>
          </a:bodyPr>
          <a:lstStyle/>
          <a:p>
            <a:pPr algn="ctr">
              <a:spcBef>
                <a:spcPts val="600"/>
              </a:spcBef>
              <a:spcAft>
                <a:spcPts val="600"/>
              </a:spcAft>
            </a:pPr>
            <a:r>
              <a:rPr lang="en-US" sz="1400" b="1" dirty="0" smtClean="0">
                <a:solidFill>
                  <a:srgbClr val="EEB600"/>
                </a:solidFill>
                <a:latin typeface="Arial" pitchFamily="34" charset="0"/>
                <a:cs typeface="Arial" pitchFamily="34" charset="0"/>
              </a:rPr>
              <a:t>Objectives:</a:t>
            </a:r>
            <a:endParaRPr lang="fr-FR" sz="1400" b="1" dirty="0" smtClean="0">
              <a:solidFill>
                <a:srgbClr val="EEB600"/>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535753" y="428604"/>
            <a:ext cx="928694" cy="479433"/>
          </a:xfrm>
          <a:prstGeom prst="rect">
            <a:avLst/>
          </a:prstGeom>
        </p:spPr>
      </p:pic>
      <p:sp>
        <p:nvSpPr>
          <p:cNvPr id="4" name="ZoneTexte 3"/>
          <p:cNvSpPr txBox="1"/>
          <p:nvPr/>
        </p:nvSpPr>
        <p:spPr>
          <a:xfrm>
            <a:off x="1494978" y="71435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sp>
        <p:nvSpPr>
          <p:cNvPr id="5" name="ZoneTexte 4"/>
          <p:cNvSpPr txBox="1">
            <a:spLocks noChangeArrowheads="1"/>
          </p:cNvSpPr>
          <p:nvPr/>
        </p:nvSpPr>
        <p:spPr bwMode="auto">
          <a:xfrm>
            <a:off x="323850" y="2204864"/>
            <a:ext cx="8640763" cy="3477875"/>
          </a:xfrm>
          <a:prstGeom prst="rect">
            <a:avLst/>
          </a:prstGeom>
          <a:noFill/>
          <a:ln w="9525">
            <a:noFill/>
            <a:miter lim="800000"/>
            <a:headEnd/>
            <a:tailEnd/>
          </a:ln>
        </p:spPr>
        <p:txBody>
          <a:bodyPr wrap="square">
            <a:spAutoFit/>
          </a:bodyPr>
          <a:lstStyle/>
          <a:p>
            <a:pPr>
              <a:defRPr/>
            </a:pPr>
            <a:r>
              <a:rPr lang="en-US" sz="2000" b="1" dirty="0" smtClean="0">
                <a:solidFill>
                  <a:schemeClr val="tx2">
                    <a:lumMod val="75000"/>
                  </a:schemeClr>
                </a:solidFill>
                <a:cs typeface="Arial" charset="0"/>
              </a:rPr>
              <a:t>In order to implement the objectives, the Cluster </a:t>
            </a:r>
            <a:r>
              <a:rPr lang="en-US" sz="2000" b="1" dirty="0" err="1" smtClean="0">
                <a:solidFill>
                  <a:schemeClr val="tx2">
                    <a:lumMod val="75000"/>
                  </a:schemeClr>
                </a:solidFill>
                <a:cs typeface="Arial" charset="0"/>
              </a:rPr>
              <a:t>Mechatronic</a:t>
            </a:r>
            <a:r>
              <a:rPr lang="en-US" sz="2000" b="1" dirty="0" smtClean="0">
                <a:solidFill>
                  <a:schemeClr val="tx2">
                    <a:lumMod val="75000"/>
                  </a:schemeClr>
                </a:solidFill>
                <a:cs typeface="Arial" charset="0"/>
              </a:rPr>
              <a:t> Tunisia benefits from:</a:t>
            </a:r>
          </a:p>
          <a:p>
            <a:pPr>
              <a:defRPr/>
            </a:pPr>
            <a:endParaRPr lang="en-US" sz="2000" b="1" dirty="0" smtClean="0">
              <a:solidFill>
                <a:schemeClr val="tx2">
                  <a:lumMod val="75000"/>
                </a:schemeClr>
              </a:solidFill>
              <a:cs typeface="Arial" charset="0"/>
            </a:endParaRPr>
          </a:p>
          <a:p>
            <a:pPr>
              <a:buFont typeface="Wingdings" pitchFamily="2" charset="2"/>
              <a:buChar char="v"/>
              <a:defRPr/>
            </a:pPr>
            <a:r>
              <a:rPr lang="en-US" sz="2000" b="1" dirty="0" smtClean="0">
                <a:solidFill>
                  <a:schemeClr val="tx2">
                    <a:lumMod val="75000"/>
                  </a:schemeClr>
                </a:solidFill>
                <a:cs typeface="Arial" charset="0"/>
              </a:rPr>
              <a:t> The Support of the Competitiveness Pôle of  Sousse for animation and management.</a:t>
            </a:r>
          </a:p>
          <a:p>
            <a:pPr>
              <a:buFont typeface="Wingdings" pitchFamily="2" charset="2"/>
              <a:buChar char="v"/>
              <a:defRPr/>
            </a:pPr>
            <a:r>
              <a:rPr lang="en-US" sz="2000" b="1" dirty="0" smtClean="0">
                <a:solidFill>
                  <a:schemeClr val="tx2">
                    <a:lumMod val="75000"/>
                  </a:schemeClr>
                </a:solidFill>
                <a:cs typeface="Arial" charset="0"/>
              </a:rPr>
              <a:t> A  Animator on full-time</a:t>
            </a:r>
          </a:p>
          <a:p>
            <a:pPr>
              <a:buFont typeface="Wingdings" pitchFamily="2" charset="2"/>
              <a:buChar char="v"/>
              <a:defRPr/>
            </a:pPr>
            <a:r>
              <a:rPr lang="en-US" sz="2000" b="1" dirty="0" smtClean="0">
                <a:solidFill>
                  <a:schemeClr val="tx2">
                    <a:lumMod val="75000"/>
                  </a:schemeClr>
                </a:solidFill>
                <a:cs typeface="Arial" charset="0"/>
              </a:rPr>
              <a:t> An International Expert</a:t>
            </a:r>
          </a:p>
          <a:p>
            <a:pPr>
              <a:buFont typeface="Wingdings" pitchFamily="2" charset="2"/>
              <a:buChar char="v"/>
              <a:defRPr/>
            </a:pPr>
            <a:r>
              <a:rPr lang="en-US" sz="2000" b="1" dirty="0" smtClean="0">
                <a:solidFill>
                  <a:schemeClr val="tx2">
                    <a:lumMod val="75000"/>
                  </a:schemeClr>
                </a:solidFill>
                <a:cs typeface="Arial" charset="0"/>
              </a:rPr>
              <a:t> An AFD financing mobilized by the cluster in Sousse for cluster management and part of the implementation of collaborative actions</a:t>
            </a:r>
          </a:p>
          <a:p>
            <a:pPr>
              <a:buFont typeface="Wingdings" pitchFamily="2" charset="2"/>
              <a:buChar char="v"/>
              <a:defRPr/>
            </a:pPr>
            <a:r>
              <a:rPr lang="en-US" sz="2000" b="1" dirty="0" smtClean="0">
                <a:solidFill>
                  <a:schemeClr val="tx2">
                    <a:lumMod val="75000"/>
                  </a:schemeClr>
                </a:solidFill>
                <a:cs typeface="Arial" charset="0"/>
              </a:rPr>
              <a:t> Corporate contributions (premiums)</a:t>
            </a:r>
          </a:p>
          <a:p>
            <a:pPr>
              <a:buFont typeface="Wingdings" pitchFamily="2" charset="2"/>
              <a:buChar char="v"/>
              <a:defRPr/>
            </a:pPr>
            <a:r>
              <a:rPr lang="en-US" sz="2000" b="1" dirty="0" smtClean="0">
                <a:solidFill>
                  <a:schemeClr val="tx2">
                    <a:lumMod val="75000"/>
                  </a:schemeClr>
                </a:solidFill>
                <a:cs typeface="Arial" charset="0"/>
              </a:rPr>
              <a:t> An active and effective governance</a:t>
            </a:r>
            <a:endParaRPr lang="fr-FR" sz="2000" b="1" dirty="0">
              <a:solidFill>
                <a:schemeClr val="tx2">
                  <a:lumMod val="75000"/>
                </a:schemeClr>
              </a:solidFill>
              <a:cs typeface="Arial" charset="0"/>
            </a:endParaRPr>
          </a:p>
        </p:txBody>
      </p:sp>
      <p:sp>
        <p:nvSpPr>
          <p:cNvPr id="6" name="ZoneTexte 5"/>
          <p:cNvSpPr txBox="1"/>
          <p:nvPr/>
        </p:nvSpPr>
        <p:spPr>
          <a:xfrm>
            <a:off x="2987824" y="1474911"/>
            <a:ext cx="2952328" cy="307777"/>
          </a:xfrm>
          <a:prstGeom prst="rect">
            <a:avLst/>
          </a:prstGeom>
          <a:noFill/>
        </p:spPr>
        <p:txBody>
          <a:bodyPr wrap="square" rtlCol="0">
            <a:spAutoFit/>
          </a:bodyPr>
          <a:lstStyle/>
          <a:p>
            <a:pPr algn="ctr">
              <a:spcBef>
                <a:spcPts val="600"/>
              </a:spcBef>
              <a:spcAft>
                <a:spcPts val="600"/>
              </a:spcAft>
            </a:pPr>
            <a:r>
              <a:rPr lang="fr-FR" sz="1400" b="1" dirty="0" err="1" smtClean="0">
                <a:solidFill>
                  <a:srgbClr val="EEB600"/>
                </a:solidFill>
                <a:latin typeface="Arial" pitchFamily="34" charset="0"/>
                <a:cs typeface="Arial" pitchFamily="34" charset="0"/>
              </a:rPr>
              <a:t>Means</a:t>
            </a:r>
            <a:r>
              <a:rPr lang="fr-FR" sz="1400" b="1" dirty="0" smtClean="0">
                <a:solidFill>
                  <a:srgbClr val="EEB600"/>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535753" y="428604"/>
            <a:ext cx="928694" cy="479433"/>
          </a:xfrm>
          <a:prstGeom prst="rect">
            <a:avLst/>
          </a:prstGeom>
        </p:spPr>
      </p:pic>
      <p:sp>
        <p:nvSpPr>
          <p:cNvPr id="4" name="ZoneTexte 3"/>
          <p:cNvSpPr txBox="1"/>
          <p:nvPr/>
        </p:nvSpPr>
        <p:spPr>
          <a:xfrm>
            <a:off x="1494978" y="71435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sp>
        <p:nvSpPr>
          <p:cNvPr id="5" name="ZoneTexte 4"/>
          <p:cNvSpPr txBox="1">
            <a:spLocks noChangeArrowheads="1"/>
          </p:cNvSpPr>
          <p:nvPr/>
        </p:nvSpPr>
        <p:spPr bwMode="auto">
          <a:xfrm>
            <a:off x="323850" y="2348880"/>
            <a:ext cx="8640763" cy="338554"/>
          </a:xfrm>
          <a:prstGeom prst="rect">
            <a:avLst/>
          </a:prstGeom>
          <a:noFill/>
          <a:ln w="9525">
            <a:noFill/>
            <a:miter lim="800000"/>
            <a:headEnd/>
            <a:tailEnd/>
          </a:ln>
        </p:spPr>
        <p:txBody>
          <a:bodyPr wrap="square">
            <a:spAutoFit/>
          </a:bodyPr>
          <a:lstStyle/>
          <a:p>
            <a:endParaRPr lang="fr-FR" sz="1600" dirty="0">
              <a:solidFill>
                <a:srgbClr val="0070C0"/>
              </a:solidFill>
            </a:endParaRPr>
          </a:p>
        </p:txBody>
      </p:sp>
      <p:sp>
        <p:nvSpPr>
          <p:cNvPr id="6" name="ZoneTexte 5"/>
          <p:cNvSpPr txBox="1"/>
          <p:nvPr/>
        </p:nvSpPr>
        <p:spPr>
          <a:xfrm>
            <a:off x="2987824" y="1628800"/>
            <a:ext cx="2952328" cy="307777"/>
          </a:xfrm>
          <a:prstGeom prst="rect">
            <a:avLst/>
          </a:prstGeom>
          <a:noFill/>
        </p:spPr>
        <p:txBody>
          <a:bodyPr wrap="square" rtlCol="0">
            <a:spAutoFit/>
          </a:bodyPr>
          <a:lstStyle/>
          <a:p>
            <a:pPr algn="ctr">
              <a:spcBef>
                <a:spcPts val="600"/>
              </a:spcBef>
              <a:spcAft>
                <a:spcPts val="600"/>
              </a:spcAft>
            </a:pPr>
            <a:r>
              <a:rPr lang="fr-FR" sz="1400" b="1" dirty="0" smtClean="0">
                <a:solidFill>
                  <a:srgbClr val="EEB600"/>
                </a:solidFill>
                <a:latin typeface="Arial" pitchFamily="34" charset="0"/>
                <a:cs typeface="Arial" pitchFamily="34" charset="0"/>
              </a:rPr>
              <a:t>Projects  </a:t>
            </a:r>
          </a:p>
        </p:txBody>
      </p:sp>
      <p:sp>
        <p:nvSpPr>
          <p:cNvPr id="7" name="ZoneTexte 5"/>
          <p:cNvSpPr txBox="1">
            <a:spLocks noChangeArrowheads="1"/>
          </p:cNvSpPr>
          <p:nvPr/>
        </p:nvSpPr>
        <p:spPr bwMode="auto">
          <a:xfrm>
            <a:off x="0" y="1052513"/>
            <a:ext cx="8713788" cy="4401205"/>
          </a:xfrm>
          <a:prstGeom prst="rect">
            <a:avLst/>
          </a:prstGeom>
          <a:noFill/>
          <a:ln w="9525">
            <a:noFill/>
            <a:miter lim="800000"/>
            <a:headEnd/>
            <a:tailEnd/>
          </a:ln>
        </p:spPr>
        <p:txBody>
          <a:bodyPr>
            <a:spAutoFit/>
          </a:bodyPr>
          <a:lstStyle/>
          <a:p>
            <a:pPr algn="ctr"/>
            <a:endParaRPr lang="fr-FR" sz="3200" b="1" dirty="0">
              <a:solidFill>
                <a:srgbClr val="002060"/>
              </a:solidFill>
            </a:endParaRPr>
          </a:p>
          <a:p>
            <a:endParaRPr lang="fr-FR" b="1" i="1" dirty="0" smtClean="0">
              <a:solidFill>
                <a:srgbClr val="002060"/>
              </a:solidFill>
            </a:endParaRPr>
          </a:p>
          <a:p>
            <a:r>
              <a:rPr lang="fr-FR" b="1" i="1" dirty="0" err="1" smtClean="0">
                <a:solidFill>
                  <a:srgbClr val="002060"/>
                </a:solidFill>
              </a:rPr>
              <a:t>Projects</a:t>
            </a:r>
            <a:r>
              <a:rPr lang="fr-FR" b="1" i="1" dirty="0" smtClean="0">
                <a:solidFill>
                  <a:srgbClr val="002060"/>
                </a:solidFill>
              </a:rPr>
              <a:t> </a:t>
            </a:r>
            <a:r>
              <a:rPr lang="fr-FR" b="1" i="1" dirty="0" err="1">
                <a:solidFill>
                  <a:srgbClr val="002060"/>
                </a:solidFill>
              </a:rPr>
              <a:t>labelized</a:t>
            </a:r>
            <a:endParaRPr lang="fr-FR" b="1" i="1" dirty="0">
              <a:solidFill>
                <a:srgbClr val="002060"/>
              </a:solidFill>
            </a:endParaRPr>
          </a:p>
          <a:p>
            <a:endParaRPr lang="fr-FR" b="1" i="1" dirty="0">
              <a:solidFill>
                <a:srgbClr val="002060"/>
              </a:solidFill>
            </a:endParaRPr>
          </a:p>
          <a:p>
            <a:endParaRPr lang="fr-FR" b="1" i="1" dirty="0">
              <a:solidFill>
                <a:srgbClr val="002060"/>
              </a:solidFill>
            </a:endParaRPr>
          </a:p>
          <a:p>
            <a:endParaRPr lang="fr-FR" b="1" i="1" dirty="0">
              <a:solidFill>
                <a:srgbClr val="002060"/>
              </a:solidFill>
            </a:endParaRPr>
          </a:p>
          <a:p>
            <a:r>
              <a:rPr lang="fr-FR" b="1" dirty="0">
                <a:solidFill>
                  <a:srgbClr val="002060"/>
                </a:solidFill>
              </a:rPr>
              <a:t> </a:t>
            </a:r>
          </a:p>
          <a:p>
            <a:pPr algn="ctr"/>
            <a:endParaRPr lang="fr-FR" sz="3200"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r>
              <a:rPr lang="fr-FR" b="1" dirty="0">
                <a:solidFill>
                  <a:srgbClr val="002060"/>
                </a:solidFill>
              </a:rPr>
              <a:t> </a:t>
            </a:r>
          </a:p>
        </p:txBody>
      </p:sp>
      <p:pic>
        <p:nvPicPr>
          <p:cNvPr id="9" name="Picture 7"/>
          <p:cNvPicPr>
            <a:picLocks noChangeAspect="1" noChangeArrowheads="1"/>
          </p:cNvPicPr>
          <p:nvPr/>
        </p:nvPicPr>
        <p:blipFill>
          <a:blip r:embed="rId5"/>
          <a:srcRect/>
          <a:stretch>
            <a:fillRect/>
          </a:stretch>
        </p:blipFill>
        <p:spPr bwMode="auto">
          <a:xfrm>
            <a:off x="250825" y="2204864"/>
            <a:ext cx="8713788" cy="2428527"/>
          </a:xfrm>
          <a:prstGeom prst="rect">
            <a:avLst/>
          </a:prstGeom>
          <a:noFill/>
          <a:ln w="9525">
            <a:noFill/>
            <a:miter lim="800000"/>
            <a:headEnd/>
            <a:tailEnd/>
          </a:ln>
        </p:spPr>
      </p:pic>
      <p:sp>
        <p:nvSpPr>
          <p:cNvPr id="10" name="Rectangle 9"/>
          <p:cNvSpPr/>
          <p:nvPr/>
        </p:nvSpPr>
        <p:spPr>
          <a:xfrm>
            <a:off x="179388" y="4808149"/>
            <a:ext cx="8964612" cy="7381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a:defRPr/>
            </a:pPr>
            <a:r>
              <a:rPr lang="en-US" sz="1400" dirty="0"/>
              <a:t>These projects are funded to 50% thanks to AFD funding, they pass through SPCS, and companies pay back5% of grants to constitute a reserve fund that can be assigned to future management.</a:t>
            </a:r>
            <a:endParaRPr lang="fr-FR" sz="1400" dirty="0"/>
          </a:p>
          <a:p>
            <a:pPr algn="just">
              <a:defRPr/>
            </a:pPr>
            <a:endParaRPr lang="fr-FR" sz="1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1000104"/>
            <a:ext cx="8229600" cy="1143000"/>
          </a:xfrm>
        </p:spPr>
        <p:txBody>
          <a:bodyPr/>
          <a:lstStyle/>
          <a:p>
            <a:r>
              <a:rPr lang="fr-FR" b="1" dirty="0" smtClean="0">
                <a:solidFill>
                  <a:srgbClr val="002060"/>
                </a:solidFill>
                <a:cs typeface="Arabic Transparent" pitchFamily="2" charset="-78"/>
              </a:rPr>
              <a:t>The Pole of Sousse</a:t>
            </a:r>
            <a:endParaRPr lang="fr-FR" dirty="0"/>
          </a:p>
        </p:txBody>
      </p:sp>
      <p:sp>
        <p:nvSpPr>
          <p:cNvPr id="16" name="Content Placeholder 2"/>
          <p:cNvSpPr>
            <a:spLocks noGrp="1"/>
          </p:cNvSpPr>
          <p:nvPr>
            <p:ph idx="1"/>
          </p:nvPr>
        </p:nvSpPr>
        <p:spPr>
          <a:xfrm>
            <a:off x="457200" y="2428868"/>
            <a:ext cx="8229600" cy="3733800"/>
          </a:xfrm>
        </p:spPr>
        <p:txBody>
          <a:bodyPr/>
          <a:lstStyle/>
          <a:p>
            <a:pPr algn="just">
              <a:lnSpc>
                <a:spcPct val="150000"/>
              </a:lnSpc>
              <a:spcBef>
                <a:spcPts val="0"/>
              </a:spcBef>
              <a:buFont typeface="Arial" pitchFamily="34" charset="0"/>
              <a:buChar char="•"/>
              <a:defRPr/>
            </a:pPr>
            <a:r>
              <a:rPr lang="en-US" sz="1800" b="1" dirty="0" smtClean="0">
                <a:solidFill>
                  <a:schemeClr val="tx2">
                    <a:lumMod val="75000"/>
                  </a:schemeClr>
                </a:solidFill>
              </a:rPr>
              <a:t> Privately held company</a:t>
            </a:r>
          </a:p>
          <a:p>
            <a:pPr algn="just">
              <a:lnSpc>
                <a:spcPct val="150000"/>
              </a:lnSpc>
              <a:spcBef>
                <a:spcPts val="0"/>
              </a:spcBef>
              <a:buFont typeface="Arial" pitchFamily="34" charset="0"/>
              <a:buChar char="•"/>
              <a:defRPr/>
            </a:pPr>
            <a:r>
              <a:rPr lang="en-US" sz="1800" b="1" dirty="0" smtClean="0">
                <a:solidFill>
                  <a:schemeClr val="tx2">
                    <a:lumMod val="75000"/>
                  </a:schemeClr>
                </a:solidFill>
              </a:rPr>
              <a:t> Founded in early March 2009  </a:t>
            </a:r>
          </a:p>
          <a:p>
            <a:pPr algn="just">
              <a:lnSpc>
                <a:spcPct val="150000"/>
              </a:lnSpc>
              <a:spcBef>
                <a:spcPts val="0"/>
              </a:spcBef>
              <a:buFont typeface="Arial" pitchFamily="34" charset="0"/>
              <a:buChar char="•"/>
              <a:defRPr/>
            </a:pPr>
            <a:r>
              <a:rPr lang="en-US" sz="1800" b="1" dirty="0" smtClean="0">
                <a:solidFill>
                  <a:schemeClr val="tx2">
                    <a:lumMod val="75000"/>
                  </a:schemeClr>
                </a:solidFill>
              </a:rPr>
              <a:t>Public-Private-Partnership created for developing the economical and social sectors dedicated to the Mechanical, Electronic and Data Processing Industry (IME sectors).</a:t>
            </a:r>
            <a:endParaRPr lang="fr-FR" sz="1800" b="1" dirty="0" smtClean="0">
              <a:solidFill>
                <a:schemeClr val="accent1">
                  <a:lumMod val="50000"/>
                </a:schemeClr>
              </a:solidFill>
            </a:endParaRPr>
          </a:p>
          <a:p>
            <a:pPr>
              <a:lnSpc>
                <a:spcPct val="150000"/>
              </a:lnSpc>
            </a:pPr>
            <a:endParaRPr lang="fr-FR" sz="1800" dirty="0"/>
          </a:p>
        </p:txBody>
      </p:sp>
      <p:pic>
        <p:nvPicPr>
          <p:cNvPr id="17" name="Image 16" descr="logo-pcs-final_2.png"/>
          <p:cNvPicPr>
            <a:picLocks noChangeAspect="1"/>
          </p:cNvPicPr>
          <p:nvPr/>
        </p:nvPicPr>
        <p:blipFill>
          <a:blip r:embed="rId5"/>
          <a:stretch>
            <a:fillRect/>
          </a:stretch>
        </p:blipFill>
        <p:spPr>
          <a:xfrm>
            <a:off x="642910" y="705471"/>
            <a:ext cx="928694" cy="47943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535753" y="428604"/>
            <a:ext cx="928694" cy="479433"/>
          </a:xfrm>
          <a:prstGeom prst="rect">
            <a:avLst/>
          </a:prstGeom>
        </p:spPr>
      </p:pic>
      <p:sp>
        <p:nvSpPr>
          <p:cNvPr id="4" name="ZoneTexte 3"/>
          <p:cNvSpPr txBox="1"/>
          <p:nvPr/>
        </p:nvSpPr>
        <p:spPr>
          <a:xfrm>
            <a:off x="1494978" y="71435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sp>
        <p:nvSpPr>
          <p:cNvPr id="5" name="ZoneTexte 4"/>
          <p:cNvSpPr txBox="1">
            <a:spLocks noChangeArrowheads="1"/>
          </p:cNvSpPr>
          <p:nvPr/>
        </p:nvSpPr>
        <p:spPr bwMode="auto">
          <a:xfrm>
            <a:off x="323850" y="2348880"/>
            <a:ext cx="8640763" cy="338554"/>
          </a:xfrm>
          <a:prstGeom prst="rect">
            <a:avLst/>
          </a:prstGeom>
          <a:noFill/>
          <a:ln w="9525">
            <a:noFill/>
            <a:miter lim="800000"/>
            <a:headEnd/>
            <a:tailEnd/>
          </a:ln>
        </p:spPr>
        <p:txBody>
          <a:bodyPr wrap="square">
            <a:spAutoFit/>
          </a:bodyPr>
          <a:lstStyle/>
          <a:p>
            <a:endParaRPr lang="fr-FR" sz="1600" dirty="0">
              <a:solidFill>
                <a:srgbClr val="0070C0"/>
              </a:solidFill>
            </a:endParaRPr>
          </a:p>
        </p:txBody>
      </p:sp>
      <p:sp>
        <p:nvSpPr>
          <p:cNvPr id="7" name="ZoneTexte 5"/>
          <p:cNvSpPr txBox="1">
            <a:spLocks noChangeArrowheads="1"/>
          </p:cNvSpPr>
          <p:nvPr/>
        </p:nvSpPr>
        <p:spPr bwMode="auto">
          <a:xfrm>
            <a:off x="120650" y="3789363"/>
            <a:ext cx="8713788" cy="4124206"/>
          </a:xfrm>
          <a:prstGeom prst="rect">
            <a:avLst/>
          </a:prstGeom>
          <a:noFill/>
          <a:ln w="9525">
            <a:noFill/>
            <a:miter lim="800000"/>
            <a:headEnd/>
            <a:tailEnd/>
          </a:ln>
        </p:spPr>
        <p:txBody>
          <a:bodyPr>
            <a:spAutoFit/>
          </a:bodyPr>
          <a:lstStyle/>
          <a:p>
            <a:pPr algn="ctr"/>
            <a:endParaRPr lang="fr-FR" sz="3200" b="1" dirty="0">
              <a:solidFill>
                <a:srgbClr val="002060"/>
              </a:solidFill>
            </a:endParaRPr>
          </a:p>
          <a:p>
            <a:endParaRPr lang="fr-FR" b="1" i="1" dirty="0" smtClean="0">
              <a:solidFill>
                <a:srgbClr val="002060"/>
              </a:solidFill>
            </a:endParaRPr>
          </a:p>
          <a:p>
            <a:endParaRPr lang="fr-FR" b="1" i="1" dirty="0">
              <a:solidFill>
                <a:srgbClr val="002060"/>
              </a:solidFill>
            </a:endParaRPr>
          </a:p>
          <a:p>
            <a:endParaRPr lang="fr-FR" b="1" i="1" dirty="0">
              <a:solidFill>
                <a:srgbClr val="002060"/>
              </a:solidFill>
            </a:endParaRPr>
          </a:p>
          <a:p>
            <a:endParaRPr lang="fr-FR" b="1" i="1" dirty="0">
              <a:solidFill>
                <a:srgbClr val="002060"/>
              </a:solidFill>
            </a:endParaRPr>
          </a:p>
          <a:p>
            <a:r>
              <a:rPr lang="fr-FR" b="1" dirty="0">
                <a:solidFill>
                  <a:srgbClr val="002060"/>
                </a:solidFill>
              </a:rPr>
              <a:t> </a:t>
            </a:r>
          </a:p>
          <a:p>
            <a:pPr algn="ctr"/>
            <a:endParaRPr lang="fr-FR" sz="3200"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r>
              <a:rPr lang="fr-FR" b="1" dirty="0">
                <a:solidFill>
                  <a:srgbClr val="002060"/>
                </a:solidFill>
              </a:rPr>
              <a:t> </a:t>
            </a:r>
          </a:p>
        </p:txBody>
      </p:sp>
      <p:sp>
        <p:nvSpPr>
          <p:cNvPr id="11" name="ZoneTexte 5"/>
          <p:cNvSpPr txBox="1">
            <a:spLocks noChangeArrowheads="1"/>
          </p:cNvSpPr>
          <p:nvPr/>
        </p:nvSpPr>
        <p:spPr bwMode="auto">
          <a:xfrm>
            <a:off x="116334" y="2687434"/>
            <a:ext cx="7380288" cy="2831544"/>
          </a:xfrm>
          <a:prstGeom prst="rect">
            <a:avLst/>
          </a:prstGeom>
          <a:noFill/>
          <a:ln w="9525">
            <a:noFill/>
            <a:miter lim="800000"/>
            <a:headEnd/>
            <a:tailEnd/>
          </a:ln>
        </p:spPr>
        <p:txBody>
          <a:bodyPr>
            <a:spAutoFit/>
          </a:bodyPr>
          <a:lstStyle/>
          <a:p>
            <a:pPr defTabSz="914400" fontAlgn="base">
              <a:spcBef>
                <a:spcPct val="0"/>
              </a:spcBef>
              <a:spcAft>
                <a:spcPct val="0"/>
              </a:spcAft>
            </a:pPr>
            <a:r>
              <a:rPr lang="fr-FR" sz="1600" b="1" i="1" dirty="0" smtClean="0">
                <a:solidFill>
                  <a:srgbClr val="002060"/>
                </a:solidFill>
                <a:latin typeface="Arial" charset="0"/>
                <a:cs typeface="Arial" charset="0"/>
              </a:rPr>
              <a:t>Objectives:</a:t>
            </a:r>
          </a:p>
          <a:p>
            <a:pPr fontAlgn="base">
              <a:spcBef>
                <a:spcPct val="0"/>
              </a:spcBef>
              <a:spcAft>
                <a:spcPct val="0"/>
              </a:spcAft>
              <a:buFont typeface="Wingdings" pitchFamily="2" charset="2"/>
              <a:buChar char="v"/>
              <a:defRPr/>
            </a:pPr>
            <a:r>
              <a:rPr lang="en-US" sz="2000" b="1" dirty="0" smtClean="0">
                <a:solidFill>
                  <a:schemeClr val="tx2">
                    <a:lumMod val="75000"/>
                  </a:schemeClr>
                </a:solidFill>
                <a:cs typeface="Arial" charset="0"/>
              </a:rPr>
              <a:t>Offer a solution wireless control of dangerous industrial machines</a:t>
            </a:r>
            <a:endParaRPr lang="fr-FR" sz="2000" b="1" dirty="0" smtClean="0">
              <a:solidFill>
                <a:schemeClr val="tx2">
                  <a:lumMod val="75000"/>
                </a:schemeClr>
              </a:solidFill>
              <a:cs typeface="Arial" charset="0"/>
            </a:endParaRPr>
          </a:p>
          <a:p>
            <a:pPr fontAlgn="base">
              <a:spcBef>
                <a:spcPct val="0"/>
              </a:spcBef>
              <a:spcAft>
                <a:spcPct val="0"/>
              </a:spcAft>
              <a:buFont typeface="Wingdings" pitchFamily="2" charset="2"/>
              <a:buChar char="v"/>
              <a:defRPr/>
            </a:pPr>
            <a:r>
              <a:rPr lang="en-US" sz="2000" b="1" dirty="0" smtClean="0">
                <a:solidFill>
                  <a:schemeClr val="tx2">
                    <a:lumMod val="75000"/>
                  </a:schemeClr>
                </a:solidFill>
                <a:cs typeface="Arial" charset="0"/>
              </a:rPr>
              <a:t> Bring to company ST prove that its range of microcontrollers is certifiable safety</a:t>
            </a:r>
            <a:endParaRPr lang="fr-FR" sz="2000" b="1" dirty="0" smtClean="0">
              <a:solidFill>
                <a:schemeClr val="tx2">
                  <a:lumMod val="75000"/>
                </a:schemeClr>
              </a:solidFill>
              <a:cs typeface="Arial" charset="0"/>
            </a:endParaRPr>
          </a:p>
          <a:p>
            <a:pPr fontAlgn="base">
              <a:spcBef>
                <a:spcPct val="0"/>
              </a:spcBef>
              <a:spcAft>
                <a:spcPct val="0"/>
              </a:spcAft>
              <a:buFont typeface="Wingdings" pitchFamily="2" charset="2"/>
              <a:buChar char="v"/>
              <a:defRPr/>
            </a:pPr>
            <a:r>
              <a:rPr lang="en-US" sz="2000" b="1" dirty="0" smtClean="0">
                <a:solidFill>
                  <a:schemeClr val="tx2">
                    <a:lumMod val="75000"/>
                  </a:schemeClr>
                </a:solidFill>
                <a:cs typeface="Arial" charset="0"/>
              </a:rPr>
              <a:t> Set up a local organization (Tunisian), that can ensure the development, technological support, qualification, certification and industrialization of complex products.</a:t>
            </a:r>
          </a:p>
          <a:p>
            <a:pPr defTabSz="914400" fontAlgn="base">
              <a:spcBef>
                <a:spcPct val="0"/>
              </a:spcBef>
              <a:spcAft>
                <a:spcPct val="0"/>
              </a:spcAft>
            </a:pPr>
            <a:endParaRPr lang="en-US" sz="1400" dirty="0" smtClean="0">
              <a:solidFill>
                <a:srgbClr val="00B0F0"/>
              </a:solidFill>
              <a:latin typeface="Arial" charset="0"/>
              <a:cs typeface="Arial" charset="0"/>
            </a:endParaRPr>
          </a:p>
          <a:p>
            <a:pPr defTabSz="914400" fontAlgn="base">
              <a:spcBef>
                <a:spcPct val="0"/>
              </a:spcBef>
              <a:spcAft>
                <a:spcPct val="0"/>
              </a:spcAft>
            </a:pPr>
            <a:endParaRPr lang="fr-FR" sz="1400" dirty="0" smtClean="0">
              <a:solidFill>
                <a:srgbClr val="00B0F0"/>
              </a:solidFill>
              <a:latin typeface="Arial" charset="0"/>
              <a:cs typeface="Arial" charset="0"/>
            </a:endParaRPr>
          </a:p>
          <a:p>
            <a:pPr defTabSz="914400" fontAlgn="base">
              <a:spcBef>
                <a:spcPct val="0"/>
              </a:spcBef>
              <a:spcAft>
                <a:spcPct val="0"/>
              </a:spcAft>
            </a:pPr>
            <a:r>
              <a:rPr lang="fr-FR" sz="1400" dirty="0" smtClean="0">
                <a:solidFill>
                  <a:srgbClr val="00B0F0"/>
                </a:solidFill>
                <a:latin typeface="Arial" charset="0"/>
                <a:cs typeface="Arial" charset="0"/>
              </a:rPr>
              <a:t>.</a:t>
            </a:r>
          </a:p>
        </p:txBody>
      </p:sp>
      <p:sp>
        <p:nvSpPr>
          <p:cNvPr id="12" name="ZoneTexte 5"/>
          <p:cNvSpPr txBox="1">
            <a:spLocks noChangeArrowheads="1"/>
          </p:cNvSpPr>
          <p:nvPr/>
        </p:nvSpPr>
        <p:spPr bwMode="auto">
          <a:xfrm>
            <a:off x="1464448" y="1353145"/>
            <a:ext cx="6032174" cy="923330"/>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fr-FR" b="1" dirty="0" smtClean="0">
                <a:solidFill>
                  <a:srgbClr val="002060"/>
                </a:solidFill>
                <a:latin typeface="Arial" charset="0"/>
                <a:cs typeface="Arial" charset="0"/>
              </a:rPr>
              <a:t>Project </a:t>
            </a:r>
            <a:r>
              <a:rPr lang="fr-FR" b="1" dirty="0" err="1" smtClean="0">
                <a:solidFill>
                  <a:srgbClr val="002060"/>
                </a:solidFill>
                <a:latin typeface="Arial" charset="0"/>
                <a:cs typeface="Arial" charset="0"/>
              </a:rPr>
              <a:t>Sample</a:t>
            </a:r>
            <a:r>
              <a:rPr lang="fr-FR" b="1" dirty="0" smtClean="0">
                <a:solidFill>
                  <a:srgbClr val="002060"/>
                </a:solidFill>
                <a:latin typeface="Arial" charset="0"/>
                <a:cs typeface="Arial" charset="0"/>
              </a:rPr>
              <a:t> </a:t>
            </a:r>
          </a:p>
          <a:p>
            <a:pPr algn="ctr" defTabSz="914400" fontAlgn="base">
              <a:spcBef>
                <a:spcPct val="0"/>
              </a:spcBef>
              <a:spcAft>
                <a:spcPct val="0"/>
              </a:spcAft>
            </a:pPr>
            <a:endParaRPr lang="fr-FR" b="1" i="1" dirty="0" smtClean="0">
              <a:solidFill>
                <a:srgbClr val="002060"/>
              </a:solidFill>
              <a:latin typeface="Arial" charset="0"/>
              <a:cs typeface="Arial" charset="0"/>
            </a:endParaRPr>
          </a:p>
          <a:p>
            <a:pPr algn="ctr" defTabSz="914400" fontAlgn="base">
              <a:spcBef>
                <a:spcPct val="0"/>
              </a:spcBef>
              <a:spcAft>
                <a:spcPct val="0"/>
              </a:spcAft>
            </a:pPr>
            <a:endParaRPr lang="fr-FR" b="1" dirty="0" smtClean="0">
              <a:solidFill>
                <a:srgbClr val="002060"/>
              </a:solidFill>
              <a:latin typeface="Arial" charset="0"/>
              <a:cs typeface="Arial" charset="0"/>
            </a:endParaRPr>
          </a:p>
        </p:txBody>
      </p:sp>
      <p:sp>
        <p:nvSpPr>
          <p:cNvPr id="13" name="ZoneTexte 7"/>
          <p:cNvSpPr txBox="1">
            <a:spLocks noChangeArrowheads="1"/>
          </p:cNvSpPr>
          <p:nvPr/>
        </p:nvSpPr>
        <p:spPr bwMode="auto">
          <a:xfrm>
            <a:off x="683568" y="1768475"/>
            <a:ext cx="7272337" cy="862013"/>
          </a:xfrm>
          <a:prstGeom prst="rect">
            <a:avLst/>
          </a:prstGeom>
          <a:noFill/>
          <a:ln w="9525">
            <a:noFill/>
            <a:miter lim="800000"/>
            <a:headEnd/>
            <a:tailEnd/>
          </a:ln>
        </p:spPr>
        <p:txBody>
          <a:bodyPr>
            <a:spAutoFit/>
          </a:bodyPr>
          <a:lstStyle/>
          <a:p>
            <a:pPr algn="ctr" defTabSz="914400" fontAlgn="base">
              <a:spcBef>
                <a:spcPct val="0"/>
              </a:spcBef>
              <a:spcAft>
                <a:spcPct val="0"/>
              </a:spcAft>
            </a:pPr>
            <a:r>
              <a:rPr lang="en-US" sz="1600" b="1" i="1" dirty="0" smtClean="0">
                <a:solidFill>
                  <a:srgbClr val="002060"/>
                </a:solidFill>
                <a:latin typeface="Arial" charset="0"/>
                <a:cs typeface="Arial" charset="0"/>
              </a:rPr>
              <a:t>A security system within wireless control MRU thread</a:t>
            </a:r>
            <a:endParaRPr lang="fr-FR" sz="1600" b="1" i="1" dirty="0" smtClean="0">
              <a:solidFill>
                <a:srgbClr val="002060"/>
              </a:solidFill>
              <a:latin typeface="Arial" charset="0"/>
              <a:cs typeface="Arial" charset="0"/>
            </a:endParaRPr>
          </a:p>
          <a:p>
            <a:pPr algn="ctr" defTabSz="914400" fontAlgn="base">
              <a:spcBef>
                <a:spcPct val="0"/>
              </a:spcBef>
              <a:spcAft>
                <a:spcPct val="0"/>
              </a:spcAft>
            </a:pPr>
            <a:r>
              <a:rPr lang="en-US" sz="1600" b="1" i="1" dirty="0" smtClean="0">
                <a:solidFill>
                  <a:srgbClr val="002060"/>
                </a:solidFill>
                <a:latin typeface="Arial" charset="0"/>
                <a:cs typeface="Arial" charset="0"/>
              </a:rPr>
              <a:t>(Universal Radio Module)</a:t>
            </a:r>
            <a:endParaRPr lang="fr-FR" sz="1600" b="1" i="1" dirty="0" smtClean="0">
              <a:solidFill>
                <a:srgbClr val="002060"/>
              </a:solidFill>
              <a:latin typeface="Arial" charset="0"/>
              <a:cs typeface="Arial" charset="0"/>
            </a:endParaRPr>
          </a:p>
          <a:p>
            <a:pPr defTabSz="914400" fontAlgn="base">
              <a:spcBef>
                <a:spcPct val="0"/>
              </a:spcBef>
              <a:spcAft>
                <a:spcPct val="0"/>
              </a:spcAft>
            </a:pPr>
            <a:endParaRPr lang="fr-FR" dirty="0" smtClean="0">
              <a:solidFill>
                <a:prstClr val="black"/>
              </a:solidFill>
              <a:latin typeface="Arial" charset="0"/>
              <a:cs typeface="Arial" charset="0"/>
            </a:endParaRPr>
          </a:p>
        </p:txBody>
      </p:sp>
      <p:pic>
        <p:nvPicPr>
          <p:cNvPr id="14" name="Image 9" descr="Logo_ARDIA.JPG"/>
          <p:cNvPicPr>
            <a:picLocks noChangeAspect="1" noChangeArrowheads="1"/>
          </p:cNvPicPr>
          <p:nvPr/>
        </p:nvPicPr>
        <p:blipFill>
          <a:blip r:embed="rId5"/>
          <a:srcRect/>
          <a:stretch>
            <a:fillRect/>
          </a:stretch>
        </p:blipFill>
        <p:spPr bwMode="auto">
          <a:xfrm>
            <a:off x="5897091" y="5087178"/>
            <a:ext cx="1238250" cy="354013"/>
          </a:xfrm>
          <a:prstGeom prst="rect">
            <a:avLst/>
          </a:prstGeom>
          <a:noFill/>
          <a:ln w="9525">
            <a:noFill/>
            <a:miter lim="800000"/>
            <a:headEnd/>
            <a:tailEnd/>
          </a:ln>
        </p:spPr>
      </p:pic>
      <p:pic>
        <p:nvPicPr>
          <p:cNvPr id="15" name="Picture 2" descr="C:\Users\ASUS\Desktop\téléchargement.jpg"/>
          <p:cNvPicPr>
            <a:picLocks noChangeAspect="1" noChangeArrowheads="1"/>
          </p:cNvPicPr>
          <p:nvPr/>
        </p:nvPicPr>
        <p:blipFill>
          <a:blip r:embed="rId6"/>
          <a:srcRect/>
          <a:stretch>
            <a:fillRect/>
          </a:stretch>
        </p:blipFill>
        <p:spPr bwMode="auto">
          <a:xfrm>
            <a:off x="3995936" y="5037965"/>
            <a:ext cx="1223962" cy="481013"/>
          </a:xfrm>
          <a:prstGeom prst="rect">
            <a:avLst/>
          </a:prstGeom>
          <a:noFill/>
          <a:ln w="9525">
            <a:noFill/>
            <a:miter lim="800000"/>
            <a:headEnd/>
            <a:tailEnd/>
          </a:ln>
        </p:spPr>
      </p:pic>
      <p:pic>
        <p:nvPicPr>
          <p:cNvPr id="16" name="Picture 3" descr="C:\Users\ASUS\Desktop\téléchargement (1).jpg"/>
          <p:cNvPicPr>
            <a:picLocks noChangeAspect="1" noChangeArrowheads="1"/>
          </p:cNvPicPr>
          <p:nvPr/>
        </p:nvPicPr>
        <p:blipFill>
          <a:blip r:embed="rId7"/>
          <a:srcRect/>
          <a:stretch>
            <a:fillRect/>
          </a:stretch>
        </p:blipFill>
        <p:spPr bwMode="auto">
          <a:xfrm>
            <a:off x="2195736" y="5087178"/>
            <a:ext cx="129540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535753" y="428604"/>
            <a:ext cx="928694" cy="479433"/>
          </a:xfrm>
          <a:prstGeom prst="rect">
            <a:avLst/>
          </a:prstGeom>
        </p:spPr>
      </p:pic>
      <p:sp>
        <p:nvSpPr>
          <p:cNvPr id="4" name="ZoneTexte 3"/>
          <p:cNvSpPr txBox="1"/>
          <p:nvPr/>
        </p:nvSpPr>
        <p:spPr>
          <a:xfrm>
            <a:off x="1494978" y="71435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sp>
        <p:nvSpPr>
          <p:cNvPr id="5" name="ZoneTexte 4"/>
          <p:cNvSpPr txBox="1">
            <a:spLocks noChangeArrowheads="1"/>
          </p:cNvSpPr>
          <p:nvPr/>
        </p:nvSpPr>
        <p:spPr bwMode="auto">
          <a:xfrm>
            <a:off x="323850" y="2348880"/>
            <a:ext cx="8640763" cy="338554"/>
          </a:xfrm>
          <a:prstGeom prst="rect">
            <a:avLst/>
          </a:prstGeom>
          <a:noFill/>
          <a:ln w="9525">
            <a:noFill/>
            <a:miter lim="800000"/>
            <a:headEnd/>
            <a:tailEnd/>
          </a:ln>
        </p:spPr>
        <p:txBody>
          <a:bodyPr wrap="square">
            <a:spAutoFit/>
          </a:bodyPr>
          <a:lstStyle/>
          <a:p>
            <a:endParaRPr lang="fr-FR" sz="1600" dirty="0">
              <a:solidFill>
                <a:srgbClr val="0070C0"/>
              </a:solidFill>
            </a:endParaRPr>
          </a:p>
        </p:txBody>
      </p:sp>
      <p:sp>
        <p:nvSpPr>
          <p:cNvPr id="7" name="ZoneTexte 5"/>
          <p:cNvSpPr txBox="1">
            <a:spLocks noChangeArrowheads="1"/>
          </p:cNvSpPr>
          <p:nvPr/>
        </p:nvSpPr>
        <p:spPr bwMode="auto">
          <a:xfrm>
            <a:off x="120650" y="3789363"/>
            <a:ext cx="8713788" cy="4124206"/>
          </a:xfrm>
          <a:prstGeom prst="rect">
            <a:avLst/>
          </a:prstGeom>
          <a:noFill/>
          <a:ln w="9525">
            <a:noFill/>
            <a:miter lim="800000"/>
            <a:headEnd/>
            <a:tailEnd/>
          </a:ln>
        </p:spPr>
        <p:txBody>
          <a:bodyPr>
            <a:spAutoFit/>
          </a:bodyPr>
          <a:lstStyle/>
          <a:p>
            <a:pPr algn="ctr"/>
            <a:endParaRPr lang="fr-FR" sz="3200" b="1" dirty="0">
              <a:solidFill>
                <a:srgbClr val="002060"/>
              </a:solidFill>
            </a:endParaRPr>
          </a:p>
          <a:p>
            <a:endParaRPr lang="fr-FR" b="1" i="1" dirty="0" smtClean="0">
              <a:solidFill>
                <a:srgbClr val="002060"/>
              </a:solidFill>
            </a:endParaRPr>
          </a:p>
          <a:p>
            <a:endParaRPr lang="fr-FR" b="1" i="1" dirty="0">
              <a:solidFill>
                <a:srgbClr val="002060"/>
              </a:solidFill>
            </a:endParaRPr>
          </a:p>
          <a:p>
            <a:endParaRPr lang="fr-FR" b="1" i="1" dirty="0">
              <a:solidFill>
                <a:srgbClr val="002060"/>
              </a:solidFill>
            </a:endParaRPr>
          </a:p>
          <a:p>
            <a:endParaRPr lang="fr-FR" b="1" i="1" dirty="0">
              <a:solidFill>
                <a:srgbClr val="002060"/>
              </a:solidFill>
            </a:endParaRPr>
          </a:p>
          <a:p>
            <a:r>
              <a:rPr lang="fr-FR" b="1" dirty="0">
                <a:solidFill>
                  <a:srgbClr val="002060"/>
                </a:solidFill>
              </a:rPr>
              <a:t> </a:t>
            </a:r>
          </a:p>
          <a:p>
            <a:pPr algn="ctr"/>
            <a:endParaRPr lang="fr-FR" sz="3200"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r>
              <a:rPr lang="fr-FR" b="1" dirty="0">
                <a:solidFill>
                  <a:srgbClr val="002060"/>
                </a:solidFill>
              </a:rPr>
              <a:t> </a:t>
            </a:r>
          </a:p>
        </p:txBody>
      </p:sp>
      <p:sp>
        <p:nvSpPr>
          <p:cNvPr id="18" name="ZoneTexte 7"/>
          <p:cNvSpPr txBox="1">
            <a:spLocks noChangeArrowheads="1"/>
          </p:cNvSpPr>
          <p:nvPr/>
        </p:nvSpPr>
        <p:spPr bwMode="auto">
          <a:xfrm>
            <a:off x="468313" y="1484313"/>
            <a:ext cx="7272337" cy="461962"/>
          </a:xfrm>
          <a:prstGeom prst="rect">
            <a:avLst/>
          </a:prstGeom>
          <a:noFill/>
          <a:ln w="9525">
            <a:noFill/>
            <a:miter lim="800000"/>
            <a:headEnd/>
            <a:tailEnd/>
          </a:ln>
        </p:spPr>
        <p:txBody>
          <a:bodyPr>
            <a:spAutoFit/>
          </a:bodyPr>
          <a:lstStyle/>
          <a:p>
            <a:pPr algn="ctr"/>
            <a:r>
              <a:rPr lang="fr-FR" sz="2400" b="1" i="1" dirty="0" smtClean="0">
                <a:solidFill>
                  <a:srgbClr val="002060"/>
                </a:solidFill>
              </a:rPr>
              <a:t>              </a:t>
            </a:r>
            <a:r>
              <a:rPr lang="fr-FR" sz="2400" b="1" i="1" dirty="0" err="1" smtClean="0">
                <a:solidFill>
                  <a:srgbClr val="002060"/>
                </a:solidFill>
              </a:rPr>
              <a:t>Improving</a:t>
            </a:r>
            <a:r>
              <a:rPr lang="fr-FR" sz="2400" b="1" i="1" dirty="0" smtClean="0">
                <a:solidFill>
                  <a:srgbClr val="002060"/>
                </a:solidFill>
              </a:rPr>
              <a:t> </a:t>
            </a:r>
            <a:r>
              <a:rPr lang="fr-FR" sz="2400" b="1" i="1" dirty="0" err="1" smtClean="0">
                <a:solidFill>
                  <a:srgbClr val="002060"/>
                </a:solidFill>
              </a:rPr>
              <a:t>Quality</a:t>
            </a:r>
            <a:r>
              <a:rPr lang="fr-FR" sz="2400" b="1" i="1" dirty="0" smtClean="0">
                <a:solidFill>
                  <a:srgbClr val="002060"/>
                </a:solidFill>
              </a:rPr>
              <a:t> of Transport</a:t>
            </a:r>
            <a:endParaRPr lang="fr-FR" sz="2400" b="1" i="1" dirty="0">
              <a:solidFill>
                <a:srgbClr val="002060"/>
              </a:solidFill>
            </a:endParaRPr>
          </a:p>
        </p:txBody>
      </p:sp>
      <p:sp>
        <p:nvSpPr>
          <p:cNvPr id="19" name="ZoneTexte 5"/>
          <p:cNvSpPr txBox="1">
            <a:spLocks noChangeArrowheads="1"/>
          </p:cNvSpPr>
          <p:nvPr/>
        </p:nvSpPr>
        <p:spPr bwMode="auto">
          <a:xfrm>
            <a:off x="120650" y="2924944"/>
            <a:ext cx="8388350" cy="3600986"/>
          </a:xfrm>
          <a:prstGeom prst="rect">
            <a:avLst/>
          </a:prstGeom>
          <a:noFill/>
          <a:ln w="9525">
            <a:noFill/>
            <a:miter lim="800000"/>
            <a:headEnd/>
            <a:tailEnd/>
          </a:ln>
        </p:spPr>
        <p:txBody>
          <a:bodyPr wrap="square">
            <a:spAutoFit/>
          </a:bodyPr>
          <a:lstStyle/>
          <a:p>
            <a:r>
              <a:rPr lang="en-US" altLang="fr-FR" sz="2000" b="1" dirty="0" smtClean="0">
                <a:solidFill>
                  <a:schemeClr val="tx2">
                    <a:lumMod val="75000"/>
                  </a:schemeClr>
                </a:solidFill>
                <a:cs typeface="Arial" charset="0"/>
              </a:rPr>
              <a:t>Objectives:</a:t>
            </a:r>
            <a:endParaRPr lang="fr-FR" altLang="fr-FR" sz="2000" b="1" dirty="0" smtClean="0">
              <a:solidFill>
                <a:schemeClr val="tx2">
                  <a:lumMod val="75000"/>
                </a:schemeClr>
              </a:solidFill>
              <a:cs typeface="Arial" charset="0"/>
            </a:endParaRPr>
          </a:p>
          <a:p>
            <a:pPr lvl="1"/>
            <a:r>
              <a:rPr lang="en-US" altLang="fr-FR" b="1" dirty="0" smtClean="0">
                <a:solidFill>
                  <a:schemeClr val="tx2">
                    <a:lumMod val="75000"/>
                  </a:schemeClr>
                </a:solidFill>
                <a:cs typeface="Arial" charset="0"/>
              </a:rPr>
              <a:t>Organize resources and skills that exist in the CMT to develop and offer innovative and practical solutions that respondent directly to the need of the (STS) In:</a:t>
            </a:r>
            <a:endParaRPr lang="fr-FR" altLang="fr-FR" b="1" dirty="0" smtClean="0">
              <a:solidFill>
                <a:schemeClr val="tx2">
                  <a:lumMod val="75000"/>
                </a:schemeClr>
              </a:solidFill>
              <a:cs typeface="Arial" charset="0"/>
            </a:endParaRPr>
          </a:p>
          <a:p>
            <a:pPr lvl="3">
              <a:buFont typeface="Wingdings" pitchFamily="2" charset="2"/>
              <a:buChar char="Ø"/>
            </a:pPr>
            <a:r>
              <a:rPr lang="en-US" altLang="fr-FR" sz="1400" b="1" dirty="0" smtClean="0">
                <a:solidFill>
                  <a:schemeClr val="tx2">
                    <a:lumMod val="75000"/>
                  </a:schemeClr>
                </a:solidFill>
                <a:cs typeface="Arial" charset="0"/>
              </a:rPr>
              <a:t> </a:t>
            </a:r>
            <a:r>
              <a:rPr lang="en-US" altLang="fr-FR" b="1" dirty="0" smtClean="0">
                <a:solidFill>
                  <a:schemeClr val="tx2">
                    <a:lumMod val="75000"/>
                  </a:schemeClr>
                </a:solidFill>
                <a:cs typeface="Arial" charset="0"/>
              </a:rPr>
              <a:t>Energy savings</a:t>
            </a:r>
            <a:endParaRPr lang="fr-FR" altLang="fr-FR" b="1" dirty="0" smtClean="0">
              <a:solidFill>
                <a:schemeClr val="tx2">
                  <a:lumMod val="75000"/>
                </a:schemeClr>
              </a:solidFill>
              <a:cs typeface="Arial" charset="0"/>
            </a:endParaRPr>
          </a:p>
          <a:p>
            <a:pPr lvl="3">
              <a:buFont typeface="Wingdings" pitchFamily="2" charset="2"/>
              <a:buChar char="Ø"/>
            </a:pPr>
            <a:r>
              <a:rPr lang="en-US" altLang="fr-FR" b="1" dirty="0" smtClean="0">
                <a:solidFill>
                  <a:schemeClr val="tx2">
                    <a:lumMod val="75000"/>
                  </a:schemeClr>
                </a:solidFill>
                <a:cs typeface="Arial" charset="0"/>
              </a:rPr>
              <a:t> Ticketing system (Application mobile website ...)</a:t>
            </a:r>
            <a:endParaRPr lang="fr-FR" altLang="fr-FR" b="1" dirty="0" smtClean="0">
              <a:solidFill>
                <a:schemeClr val="tx2">
                  <a:lumMod val="75000"/>
                </a:schemeClr>
              </a:solidFill>
              <a:cs typeface="Arial" charset="0"/>
            </a:endParaRPr>
          </a:p>
          <a:p>
            <a:pPr lvl="3">
              <a:buFont typeface="Wingdings" pitchFamily="2" charset="2"/>
              <a:buChar char="Ø"/>
            </a:pPr>
            <a:r>
              <a:rPr lang="en-US" altLang="fr-FR" b="1" dirty="0" smtClean="0">
                <a:solidFill>
                  <a:schemeClr val="tx2">
                    <a:lumMod val="75000"/>
                  </a:schemeClr>
                </a:solidFill>
                <a:cs typeface="Arial" charset="0"/>
              </a:rPr>
              <a:t> Digital network mapping</a:t>
            </a:r>
            <a:endParaRPr lang="fr-FR" altLang="fr-FR" b="1" dirty="0" smtClean="0">
              <a:solidFill>
                <a:schemeClr val="tx2">
                  <a:lumMod val="75000"/>
                </a:schemeClr>
              </a:solidFill>
              <a:cs typeface="Arial" charset="0"/>
            </a:endParaRPr>
          </a:p>
          <a:p>
            <a:pPr lvl="3">
              <a:buFont typeface="Wingdings" pitchFamily="2" charset="2"/>
              <a:buChar char="Ø"/>
            </a:pPr>
            <a:r>
              <a:rPr lang="en-US" altLang="fr-FR" b="1" dirty="0" smtClean="0">
                <a:solidFill>
                  <a:schemeClr val="tx2">
                    <a:lumMod val="75000"/>
                  </a:schemeClr>
                </a:solidFill>
                <a:cs typeface="Arial" charset="0"/>
              </a:rPr>
              <a:t> Passenger identification system</a:t>
            </a:r>
            <a:endParaRPr lang="fr-FR" altLang="fr-FR" b="1" dirty="0" smtClean="0">
              <a:solidFill>
                <a:schemeClr val="tx2">
                  <a:lumMod val="75000"/>
                </a:schemeClr>
              </a:solidFill>
              <a:cs typeface="Arial" charset="0"/>
            </a:endParaRPr>
          </a:p>
          <a:p>
            <a:pPr lvl="3">
              <a:buFont typeface="Wingdings" pitchFamily="2" charset="2"/>
              <a:buChar char="Ø"/>
            </a:pPr>
            <a:r>
              <a:rPr lang="en-US" altLang="fr-FR" b="1" dirty="0" smtClean="0">
                <a:solidFill>
                  <a:schemeClr val="tx2">
                    <a:lumMod val="75000"/>
                  </a:schemeClr>
                </a:solidFill>
                <a:cs typeface="Arial" charset="0"/>
              </a:rPr>
              <a:t> Collection System</a:t>
            </a:r>
            <a:endParaRPr lang="fr-FR" altLang="fr-FR" b="1" dirty="0" smtClean="0">
              <a:solidFill>
                <a:schemeClr val="tx2">
                  <a:lumMod val="75000"/>
                </a:schemeClr>
              </a:solidFill>
              <a:cs typeface="Arial" charset="0"/>
            </a:endParaRPr>
          </a:p>
          <a:p>
            <a:pPr lvl="3">
              <a:buFont typeface="Wingdings" pitchFamily="2" charset="2"/>
              <a:buChar char="Ø"/>
            </a:pPr>
            <a:r>
              <a:rPr lang="en-US" altLang="fr-FR" b="1" dirty="0" smtClean="0">
                <a:solidFill>
                  <a:schemeClr val="tx2">
                    <a:lumMod val="75000"/>
                  </a:schemeClr>
                </a:solidFill>
                <a:cs typeface="Arial" charset="0"/>
              </a:rPr>
              <a:t> Setting up an information system</a:t>
            </a:r>
            <a:endParaRPr lang="fr-FR" altLang="fr-FR" b="1" dirty="0" smtClean="0">
              <a:solidFill>
                <a:schemeClr val="tx2">
                  <a:lumMod val="75000"/>
                </a:schemeClr>
              </a:solidFill>
              <a:cs typeface="Arial" charset="0"/>
            </a:endParaRPr>
          </a:p>
          <a:p>
            <a:pPr lvl="3">
              <a:buFont typeface="Wingdings" pitchFamily="2" charset="2"/>
              <a:buChar char="Ø"/>
            </a:pPr>
            <a:r>
              <a:rPr lang="en-US" altLang="fr-FR" b="1" dirty="0" smtClean="0">
                <a:solidFill>
                  <a:schemeClr val="tx2">
                    <a:lumMod val="75000"/>
                  </a:schemeClr>
                </a:solidFill>
                <a:cs typeface="Arial" charset="0"/>
              </a:rPr>
              <a:t> </a:t>
            </a:r>
            <a:r>
              <a:rPr lang="en-US" altLang="fr-FR" b="1" dirty="0" err="1" smtClean="0">
                <a:solidFill>
                  <a:schemeClr val="tx2">
                    <a:lumMod val="75000"/>
                  </a:schemeClr>
                </a:solidFill>
                <a:cs typeface="Arial" charset="0"/>
              </a:rPr>
              <a:t>Géo</a:t>
            </a:r>
            <a:r>
              <a:rPr lang="en-US" altLang="fr-FR" b="1" dirty="0" smtClean="0">
                <a:solidFill>
                  <a:schemeClr val="tx2">
                    <a:lumMod val="75000"/>
                  </a:schemeClr>
                </a:solidFill>
                <a:cs typeface="Arial" charset="0"/>
              </a:rPr>
              <a:t> localization</a:t>
            </a:r>
            <a:endParaRPr lang="fr-FR" altLang="fr-FR" b="1" dirty="0" smtClean="0">
              <a:solidFill>
                <a:schemeClr val="tx2">
                  <a:lumMod val="75000"/>
                </a:schemeClr>
              </a:solidFill>
              <a:cs typeface="Arial" charset="0"/>
            </a:endParaRPr>
          </a:p>
          <a:p>
            <a:endParaRPr lang="fr-FR" sz="1400" dirty="0"/>
          </a:p>
          <a:p>
            <a:endParaRPr lang="fr-FR" sz="1400" dirty="0">
              <a:solidFill>
                <a:srgbClr val="00B0F0"/>
              </a:solidFill>
            </a:endParaRPr>
          </a:p>
        </p:txBody>
      </p:sp>
      <p:pic>
        <p:nvPicPr>
          <p:cNvPr id="20" name="Picture 4" descr="C:\Users\ASUS\Desktop\Logo_STS.png"/>
          <p:cNvPicPr>
            <a:picLocks noChangeAspect="1" noChangeArrowheads="1"/>
          </p:cNvPicPr>
          <p:nvPr/>
        </p:nvPicPr>
        <p:blipFill>
          <a:blip r:embed="rId5"/>
          <a:srcRect/>
          <a:stretch>
            <a:fillRect/>
          </a:stretch>
        </p:blipFill>
        <p:spPr bwMode="auto">
          <a:xfrm>
            <a:off x="8027988" y="1412875"/>
            <a:ext cx="900112" cy="946150"/>
          </a:xfrm>
          <a:prstGeom prst="rect">
            <a:avLst/>
          </a:prstGeom>
          <a:noFill/>
          <a:ln w="9525">
            <a:noFill/>
            <a:miter lim="800000"/>
            <a:headEnd/>
            <a:tailEnd/>
          </a:ln>
        </p:spPr>
      </p:pic>
      <p:pic>
        <p:nvPicPr>
          <p:cNvPr id="21" name="Picture 5" descr="C:\Users\ASUS\Desktop\logo-pcs-final_2.png"/>
          <p:cNvPicPr>
            <a:picLocks noChangeAspect="1" noChangeArrowheads="1"/>
          </p:cNvPicPr>
          <p:nvPr/>
        </p:nvPicPr>
        <p:blipFill>
          <a:blip r:embed="rId6"/>
          <a:srcRect/>
          <a:stretch>
            <a:fillRect/>
          </a:stretch>
        </p:blipFill>
        <p:spPr bwMode="auto">
          <a:xfrm>
            <a:off x="8101013" y="2636838"/>
            <a:ext cx="898525" cy="571500"/>
          </a:xfrm>
          <a:prstGeom prst="rect">
            <a:avLst/>
          </a:prstGeom>
          <a:noFill/>
          <a:ln w="9525">
            <a:noFill/>
            <a:miter lim="800000"/>
            <a:headEnd/>
            <a:tailEnd/>
          </a:ln>
        </p:spPr>
      </p:pic>
      <p:pic>
        <p:nvPicPr>
          <p:cNvPr id="22" name="Image 4" descr="logo-cmttransparent.png"/>
          <p:cNvPicPr>
            <a:picLocks noChangeAspect="1"/>
          </p:cNvPicPr>
          <p:nvPr/>
        </p:nvPicPr>
        <p:blipFill>
          <a:blip r:embed="rId7"/>
          <a:srcRect/>
          <a:stretch>
            <a:fillRect/>
          </a:stretch>
        </p:blipFill>
        <p:spPr bwMode="auto">
          <a:xfrm>
            <a:off x="7885113" y="3573463"/>
            <a:ext cx="1439862" cy="576262"/>
          </a:xfrm>
          <a:prstGeom prst="rect">
            <a:avLst/>
          </a:prstGeom>
          <a:noFill/>
          <a:ln w="9525">
            <a:noFill/>
            <a:miter lim="800000"/>
            <a:headEnd/>
            <a:tailEnd/>
          </a:ln>
        </p:spPr>
      </p:pic>
      <p:sp>
        <p:nvSpPr>
          <p:cNvPr id="23" name="Rectangle 4"/>
          <p:cNvSpPr txBox="1">
            <a:spLocks noChangeArrowheads="1"/>
          </p:cNvSpPr>
          <p:nvPr/>
        </p:nvSpPr>
        <p:spPr bwMode="auto">
          <a:xfrm>
            <a:off x="120650" y="1360687"/>
            <a:ext cx="7777162" cy="1822037"/>
          </a:xfrm>
          <a:prstGeom prst="rect">
            <a:avLst/>
          </a:prstGeom>
          <a:noFill/>
          <a:ln w="28575">
            <a:noFill/>
            <a:miter lim="800000"/>
            <a:headEnd/>
            <a:tailEnd/>
          </a:ln>
          <a:effectLst/>
        </p:spPr>
        <p:txBody>
          <a:bodyPr wrap="square" anchor="ctr">
            <a:spAutoFit/>
          </a:bodyPr>
          <a:lstStyle/>
          <a:p>
            <a:pPr marL="274320" indent="-274320" fontAlgn="auto">
              <a:spcBef>
                <a:spcPct val="20000"/>
              </a:spcBef>
              <a:spcAft>
                <a:spcPts val="0"/>
              </a:spcAft>
              <a:buClr>
                <a:srgbClr val="0BD0D9"/>
              </a:buClr>
              <a:buSzPct val="95000"/>
              <a:buFont typeface="Wingdings 2"/>
              <a:buNone/>
              <a:defRPr/>
            </a:pPr>
            <a:endParaRPr lang="fr-FR" altLang="fr-FR" sz="1400" dirty="0">
              <a:solidFill>
                <a:sysClr val="windowText" lastClr="000000"/>
              </a:solidFill>
              <a:latin typeface="Arial" pitchFamily="34" charset="0"/>
              <a:cs typeface="Arial" pitchFamily="34" charset="0"/>
            </a:endParaRPr>
          </a:p>
          <a:p>
            <a:pPr marL="274320" indent="-274320" fontAlgn="auto">
              <a:spcBef>
                <a:spcPct val="20000"/>
              </a:spcBef>
              <a:spcAft>
                <a:spcPts val="0"/>
              </a:spcAft>
              <a:buClr>
                <a:srgbClr val="0BD0D9"/>
              </a:buClr>
              <a:buSzPct val="95000"/>
              <a:buFont typeface="Wingdings 2"/>
              <a:buNone/>
              <a:defRPr/>
            </a:pPr>
            <a:endParaRPr lang="fr-FR" altLang="fr-FR" sz="1400" dirty="0" smtClean="0">
              <a:solidFill>
                <a:sysClr val="windowText" lastClr="000000"/>
              </a:solidFill>
              <a:latin typeface="Arial" pitchFamily="34" charset="0"/>
              <a:cs typeface="Arial" pitchFamily="34" charset="0"/>
            </a:endParaRPr>
          </a:p>
          <a:p>
            <a:pPr>
              <a:defRPr/>
            </a:pPr>
            <a:r>
              <a:rPr lang="fr-FR" altLang="fr-FR" sz="2000" b="1" dirty="0" smtClean="0">
                <a:solidFill>
                  <a:schemeClr val="tx2">
                    <a:lumMod val="75000"/>
                  </a:schemeClr>
                </a:solidFill>
                <a:cs typeface="Arial" charset="0"/>
              </a:rPr>
              <a:t>Project Setting </a:t>
            </a:r>
          </a:p>
          <a:p>
            <a:pPr lvl="1" fontAlgn="base">
              <a:spcBef>
                <a:spcPct val="0"/>
              </a:spcBef>
              <a:spcAft>
                <a:spcPct val="0"/>
              </a:spcAft>
              <a:defRPr/>
            </a:pPr>
            <a:r>
              <a:rPr lang="en-US" altLang="fr-FR" b="1" dirty="0" smtClean="0">
                <a:solidFill>
                  <a:schemeClr val="tx2">
                    <a:lumMod val="75000"/>
                  </a:schemeClr>
                </a:solidFill>
                <a:cs typeface="Arial" charset="0"/>
              </a:rPr>
              <a:t>This project falls within the scope of Public Private Partnership between the Cluster and the Sahel Transport Company (STS)</a:t>
            </a:r>
            <a:endParaRPr lang="fr-FR" altLang="fr-FR" b="1" dirty="0" smtClean="0">
              <a:solidFill>
                <a:schemeClr val="tx2">
                  <a:lumMod val="75000"/>
                </a:schemeClr>
              </a:solidFill>
              <a:cs typeface="Arial" charset="0"/>
            </a:endParaRPr>
          </a:p>
          <a:p>
            <a:pPr marL="274320" indent="-274320" fontAlgn="auto">
              <a:spcBef>
                <a:spcPct val="20000"/>
              </a:spcBef>
              <a:spcAft>
                <a:spcPts val="0"/>
              </a:spcAft>
              <a:buClr>
                <a:srgbClr val="0BD0D9"/>
              </a:buClr>
              <a:buSzPct val="95000"/>
              <a:buFont typeface="Wingdings 2"/>
              <a:buNone/>
              <a:defRPr/>
            </a:pPr>
            <a:endParaRPr lang="fr-FR" altLang="fr-FR" dirty="0">
              <a:solidFill>
                <a:sysClr val="windowText" lastClr="000000"/>
              </a:solidFill>
              <a:latin typeface="Constantia"/>
              <a:cs typeface="+mn-cs"/>
            </a:endParaRPr>
          </a:p>
        </p:txBody>
      </p:sp>
      <p:pic>
        <p:nvPicPr>
          <p:cNvPr id="24" name="Picture 1" descr="C:\Users\ASUS\Desktop\Geolocalisation-tunisie-par-Satellite.png"/>
          <p:cNvPicPr>
            <a:picLocks noChangeAspect="1" noChangeArrowheads="1"/>
          </p:cNvPicPr>
          <p:nvPr/>
        </p:nvPicPr>
        <p:blipFill>
          <a:blip r:embed="rId8"/>
          <a:srcRect/>
          <a:stretch>
            <a:fillRect/>
          </a:stretch>
        </p:blipFill>
        <p:spPr bwMode="auto">
          <a:xfrm>
            <a:off x="5707063" y="4005064"/>
            <a:ext cx="2393950" cy="205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535753" y="428604"/>
            <a:ext cx="928694" cy="479433"/>
          </a:xfrm>
          <a:prstGeom prst="rect">
            <a:avLst/>
          </a:prstGeom>
        </p:spPr>
      </p:pic>
      <p:sp>
        <p:nvSpPr>
          <p:cNvPr id="4" name="ZoneTexte 3"/>
          <p:cNvSpPr txBox="1"/>
          <p:nvPr/>
        </p:nvSpPr>
        <p:spPr>
          <a:xfrm>
            <a:off x="1494978" y="26170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sp>
        <p:nvSpPr>
          <p:cNvPr id="5" name="ZoneTexte 4"/>
          <p:cNvSpPr txBox="1">
            <a:spLocks noChangeArrowheads="1"/>
          </p:cNvSpPr>
          <p:nvPr/>
        </p:nvSpPr>
        <p:spPr bwMode="auto">
          <a:xfrm>
            <a:off x="323850" y="2348880"/>
            <a:ext cx="8640763" cy="338554"/>
          </a:xfrm>
          <a:prstGeom prst="rect">
            <a:avLst/>
          </a:prstGeom>
          <a:noFill/>
          <a:ln w="9525">
            <a:noFill/>
            <a:miter lim="800000"/>
            <a:headEnd/>
            <a:tailEnd/>
          </a:ln>
        </p:spPr>
        <p:txBody>
          <a:bodyPr wrap="square">
            <a:spAutoFit/>
          </a:bodyPr>
          <a:lstStyle/>
          <a:p>
            <a:endParaRPr lang="fr-FR" sz="1600" dirty="0">
              <a:solidFill>
                <a:srgbClr val="0070C0"/>
              </a:solidFill>
            </a:endParaRPr>
          </a:p>
        </p:txBody>
      </p:sp>
      <p:sp>
        <p:nvSpPr>
          <p:cNvPr id="7" name="ZoneTexte 5"/>
          <p:cNvSpPr txBox="1">
            <a:spLocks noChangeArrowheads="1"/>
          </p:cNvSpPr>
          <p:nvPr/>
        </p:nvSpPr>
        <p:spPr bwMode="auto">
          <a:xfrm>
            <a:off x="120650" y="3789363"/>
            <a:ext cx="8713788" cy="4124206"/>
          </a:xfrm>
          <a:prstGeom prst="rect">
            <a:avLst/>
          </a:prstGeom>
          <a:noFill/>
          <a:ln w="9525">
            <a:noFill/>
            <a:miter lim="800000"/>
            <a:headEnd/>
            <a:tailEnd/>
          </a:ln>
        </p:spPr>
        <p:txBody>
          <a:bodyPr>
            <a:spAutoFit/>
          </a:bodyPr>
          <a:lstStyle/>
          <a:p>
            <a:pPr algn="ctr"/>
            <a:endParaRPr lang="fr-FR" sz="3200" b="1" dirty="0">
              <a:solidFill>
                <a:srgbClr val="002060"/>
              </a:solidFill>
            </a:endParaRPr>
          </a:p>
          <a:p>
            <a:endParaRPr lang="fr-FR" b="1" i="1" dirty="0" smtClean="0">
              <a:solidFill>
                <a:srgbClr val="002060"/>
              </a:solidFill>
            </a:endParaRPr>
          </a:p>
          <a:p>
            <a:endParaRPr lang="fr-FR" b="1" i="1" dirty="0">
              <a:solidFill>
                <a:srgbClr val="002060"/>
              </a:solidFill>
            </a:endParaRPr>
          </a:p>
          <a:p>
            <a:endParaRPr lang="fr-FR" b="1" i="1" dirty="0">
              <a:solidFill>
                <a:srgbClr val="002060"/>
              </a:solidFill>
            </a:endParaRPr>
          </a:p>
          <a:p>
            <a:endParaRPr lang="fr-FR" b="1" i="1" dirty="0">
              <a:solidFill>
                <a:srgbClr val="002060"/>
              </a:solidFill>
            </a:endParaRPr>
          </a:p>
          <a:p>
            <a:r>
              <a:rPr lang="fr-FR" b="1" dirty="0">
                <a:solidFill>
                  <a:srgbClr val="002060"/>
                </a:solidFill>
              </a:rPr>
              <a:t> </a:t>
            </a:r>
          </a:p>
          <a:p>
            <a:pPr algn="ctr"/>
            <a:endParaRPr lang="fr-FR" sz="3200"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r>
              <a:rPr lang="fr-FR" b="1" dirty="0">
                <a:solidFill>
                  <a:srgbClr val="002060"/>
                </a:solidFill>
              </a:rPr>
              <a:t> </a:t>
            </a:r>
          </a:p>
        </p:txBody>
      </p:sp>
      <p:pic>
        <p:nvPicPr>
          <p:cNvPr id="13" name="Picture 2" descr="http://i1.ytimg.com/vi/qHu0tXErXvY/maxresdefault.jpg"/>
          <p:cNvPicPr>
            <a:picLocks noChangeAspect="1" noChangeArrowheads="1"/>
          </p:cNvPicPr>
          <p:nvPr/>
        </p:nvPicPr>
        <p:blipFill>
          <a:blip r:embed="rId5"/>
          <a:srcRect/>
          <a:stretch>
            <a:fillRect/>
          </a:stretch>
        </p:blipFill>
        <p:spPr bwMode="auto">
          <a:xfrm>
            <a:off x="429315" y="1706188"/>
            <a:ext cx="3491880" cy="2083175"/>
          </a:xfrm>
          <a:prstGeom prst="rect">
            <a:avLst/>
          </a:prstGeom>
          <a:noFill/>
        </p:spPr>
      </p:pic>
      <p:sp>
        <p:nvSpPr>
          <p:cNvPr id="14" name="Rectangle 13"/>
          <p:cNvSpPr/>
          <p:nvPr/>
        </p:nvSpPr>
        <p:spPr>
          <a:xfrm>
            <a:off x="429315" y="1643050"/>
            <a:ext cx="3491880" cy="3457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t>INNERJ-BOX </a:t>
            </a:r>
            <a:endParaRPr lang="fr-FR" dirty="0"/>
          </a:p>
        </p:txBody>
      </p:sp>
      <p:sp>
        <p:nvSpPr>
          <p:cNvPr id="16" name="Rectangle 15"/>
          <p:cNvSpPr/>
          <p:nvPr/>
        </p:nvSpPr>
        <p:spPr>
          <a:xfrm>
            <a:off x="4857752" y="1622555"/>
            <a:ext cx="3668988" cy="3457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t>LA WEEZ  </a:t>
            </a:r>
            <a:endParaRPr lang="fr-FR" dirty="0"/>
          </a:p>
        </p:txBody>
      </p:sp>
      <p:pic>
        <p:nvPicPr>
          <p:cNvPr id="17" name="Image 16"/>
          <p:cNvPicPr/>
          <p:nvPr/>
        </p:nvPicPr>
        <p:blipFill>
          <a:blip r:embed="rId6" cstate="print"/>
          <a:srcRect/>
          <a:stretch>
            <a:fillRect/>
          </a:stretch>
        </p:blipFill>
        <p:spPr bwMode="auto">
          <a:xfrm>
            <a:off x="2054743" y="4408233"/>
            <a:ext cx="3957417" cy="1800200"/>
          </a:xfrm>
          <a:prstGeom prst="rect">
            <a:avLst/>
          </a:prstGeom>
          <a:noFill/>
          <a:ln w="9525">
            <a:noFill/>
            <a:miter lim="800000"/>
            <a:headEnd/>
            <a:tailEnd/>
          </a:ln>
        </p:spPr>
      </p:pic>
      <p:sp>
        <p:nvSpPr>
          <p:cNvPr id="25" name="Rectangle 24"/>
          <p:cNvSpPr/>
          <p:nvPr/>
        </p:nvSpPr>
        <p:spPr>
          <a:xfrm>
            <a:off x="2054743" y="4062443"/>
            <a:ext cx="4160331" cy="3457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t>LA MRU  </a:t>
            </a:r>
            <a:endParaRPr lang="fr-FR" dirty="0"/>
          </a:p>
        </p:txBody>
      </p:sp>
      <p:sp>
        <p:nvSpPr>
          <p:cNvPr id="26" name="ZoneTexte 25"/>
          <p:cNvSpPr txBox="1"/>
          <p:nvPr/>
        </p:nvSpPr>
        <p:spPr>
          <a:xfrm>
            <a:off x="3059832" y="908037"/>
            <a:ext cx="2952328" cy="307777"/>
          </a:xfrm>
          <a:prstGeom prst="rect">
            <a:avLst/>
          </a:prstGeom>
          <a:noFill/>
        </p:spPr>
        <p:txBody>
          <a:bodyPr wrap="square" rtlCol="0">
            <a:spAutoFit/>
          </a:bodyPr>
          <a:lstStyle/>
          <a:p>
            <a:pPr algn="ctr">
              <a:spcBef>
                <a:spcPts val="600"/>
              </a:spcBef>
              <a:spcAft>
                <a:spcPts val="600"/>
              </a:spcAft>
            </a:pPr>
            <a:r>
              <a:rPr lang="fr-FR" sz="1400" b="1" dirty="0" smtClean="0">
                <a:solidFill>
                  <a:srgbClr val="EEB600"/>
                </a:solidFill>
                <a:latin typeface="Arial" pitchFamily="34" charset="0"/>
                <a:cs typeface="Arial" pitchFamily="34" charset="0"/>
              </a:rPr>
              <a:t>Projects  </a:t>
            </a:r>
          </a:p>
        </p:txBody>
      </p:sp>
      <p:pic>
        <p:nvPicPr>
          <p:cNvPr id="18" name="Image 17" descr="images.jpg"/>
          <p:cNvPicPr>
            <a:picLocks noChangeAspect="1"/>
          </p:cNvPicPr>
          <p:nvPr/>
        </p:nvPicPr>
        <p:blipFill>
          <a:blip r:embed="rId7" cstate="print"/>
          <a:stretch>
            <a:fillRect/>
          </a:stretch>
        </p:blipFill>
        <p:spPr>
          <a:xfrm>
            <a:off x="4857752" y="1968345"/>
            <a:ext cx="3668988" cy="182101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535753" y="428604"/>
            <a:ext cx="928694" cy="479433"/>
          </a:xfrm>
          <a:prstGeom prst="rect">
            <a:avLst/>
          </a:prstGeom>
        </p:spPr>
      </p:pic>
      <p:sp>
        <p:nvSpPr>
          <p:cNvPr id="4" name="ZoneTexte 3"/>
          <p:cNvSpPr txBox="1"/>
          <p:nvPr/>
        </p:nvSpPr>
        <p:spPr>
          <a:xfrm>
            <a:off x="1494978" y="714356"/>
            <a:ext cx="6001644" cy="646331"/>
          </a:xfrm>
          <a:prstGeom prst="rect">
            <a:avLst/>
          </a:prstGeom>
          <a:noFill/>
        </p:spPr>
        <p:txBody>
          <a:bodyPr vert="horz" wrap="square" rtlCol="0">
            <a:spAutoFit/>
          </a:bodyPr>
          <a:lstStyle/>
          <a:p>
            <a:pPr algn="ctr" fontAlgn="base"/>
            <a:r>
              <a:rPr lang="fr-FR" b="1" dirty="0" smtClean="0">
                <a:solidFill>
                  <a:srgbClr val="1F497D"/>
                </a:solidFill>
                <a:latin typeface="Arial" pitchFamily="34" charset="0"/>
                <a:cs typeface="Arial" pitchFamily="34" charset="0"/>
              </a:rPr>
              <a:t>    CLUSTER MECHATRONIC</a:t>
            </a:r>
            <a:endParaRPr dirty="0" smtClean="0">
              <a:solidFill>
                <a:srgbClr val="1F497D"/>
              </a:solidFill>
              <a:latin typeface="Arial" pitchFamily="34" charset="0"/>
              <a:cs typeface="Arial" pitchFamily="34" charset="0"/>
            </a:endParaRPr>
          </a:p>
          <a:p>
            <a:pPr algn="ctr" fontAlgn="base"/>
            <a:r>
              <a:rPr lang="fr-FR" b="1" dirty="0" smtClean="0">
                <a:solidFill>
                  <a:srgbClr val="1F497D"/>
                </a:solidFill>
                <a:latin typeface="Arial" pitchFamily="34" charset="0"/>
                <a:cs typeface="Arial" pitchFamily="34" charset="0"/>
              </a:rPr>
              <a:t> TUNISIA</a:t>
            </a:r>
            <a:endParaRPr dirty="0">
              <a:solidFill>
                <a:srgbClr val="1F497D"/>
              </a:solidFill>
              <a:latin typeface="Arial" pitchFamily="34" charset="0"/>
              <a:cs typeface="Arial" pitchFamily="34" charset="0"/>
            </a:endParaRPr>
          </a:p>
        </p:txBody>
      </p:sp>
      <p:sp>
        <p:nvSpPr>
          <p:cNvPr id="5" name="ZoneTexte 4"/>
          <p:cNvSpPr txBox="1">
            <a:spLocks noChangeArrowheads="1"/>
          </p:cNvSpPr>
          <p:nvPr/>
        </p:nvSpPr>
        <p:spPr bwMode="auto">
          <a:xfrm>
            <a:off x="323850" y="2420938"/>
            <a:ext cx="8640763" cy="338554"/>
          </a:xfrm>
          <a:prstGeom prst="rect">
            <a:avLst/>
          </a:prstGeom>
          <a:noFill/>
          <a:ln w="9525">
            <a:noFill/>
            <a:miter lim="800000"/>
            <a:headEnd/>
            <a:tailEnd/>
          </a:ln>
        </p:spPr>
        <p:txBody>
          <a:bodyPr wrap="square">
            <a:spAutoFit/>
          </a:bodyPr>
          <a:lstStyle/>
          <a:p>
            <a:endParaRPr lang="fr-FR" sz="1600" dirty="0">
              <a:solidFill>
                <a:srgbClr val="0070C0"/>
              </a:solidFill>
            </a:endParaRPr>
          </a:p>
        </p:txBody>
      </p:sp>
      <p:sp>
        <p:nvSpPr>
          <p:cNvPr id="7" name="ZoneTexte 5"/>
          <p:cNvSpPr txBox="1">
            <a:spLocks noChangeArrowheads="1"/>
          </p:cNvSpPr>
          <p:nvPr/>
        </p:nvSpPr>
        <p:spPr bwMode="auto">
          <a:xfrm>
            <a:off x="120650" y="3789363"/>
            <a:ext cx="8713788" cy="4124206"/>
          </a:xfrm>
          <a:prstGeom prst="rect">
            <a:avLst/>
          </a:prstGeom>
          <a:noFill/>
          <a:ln w="9525">
            <a:noFill/>
            <a:miter lim="800000"/>
            <a:headEnd/>
            <a:tailEnd/>
          </a:ln>
        </p:spPr>
        <p:txBody>
          <a:bodyPr>
            <a:spAutoFit/>
          </a:bodyPr>
          <a:lstStyle/>
          <a:p>
            <a:pPr algn="ctr"/>
            <a:endParaRPr lang="fr-FR" sz="3200" b="1" dirty="0">
              <a:solidFill>
                <a:srgbClr val="002060"/>
              </a:solidFill>
            </a:endParaRPr>
          </a:p>
          <a:p>
            <a:endParaRPr lang="fr-FR" b="1" i="1" dirty="0" smtClean="0">
              <a:solidFill>
                <a:srgbClr val="002060"/>
              </a:solidFill>
            </a:endParaRPr>
          </a:p>
          <a:p>
            <a:endParaRPr lang="fr-FR" b="1" i="1" dirty="0">
              <a:solidFill>
                <a:srgbClr val="002060"/>
              </a:solidFill>
            </a:endParaRPr>
          </a:p>
          <a:p>
            <a:endParaRPr lang="fr-FR" b="1" i="1" dirty="0">
              <a:solidFill>
                <a:srgbClr val="002060"/>
              </a:solidFill>
            </a:endParaRPr>
          </a:p>
          <a:p>
            <a:endParaRPr lang="fr-FR" b="1" i="1" dirty="0">
              <a:solidFill>
                <a:srgbClr val="002060"/>
              </a:solidFill>
            </a:endParaRPr>
          </a:p>
          <a:p>
            <a:r>
              <a:rPr lang="fr-FR" b="1" dirty="0">
                <a:solidFill>
                  <a:srgbClr val="002060"/>
                </a:solidFill>
              </a:rPr>
              <a:t> </a:t>
            </a:r>
          </a:p>
          <a:p>
            <a:pPr algn="ctr"/>
            <a:endParaRPr lang="fr-FR" sz="3200"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endParaRPr lang="fr-FR" b="1" dirty="0">
              <a:solidFill>
                <a:srgbClr val="002060"/>
              </a:solidFill>
            </a:endParaRPr>
          </a:p>
          <a:p>
            <a:r>
              <a:rPr lang="fr-FR" b="1" dirty="0">
                <a:solidFill>
                  <a:srgbClr val="002060"/>
                </a:solidFill>
              </a:rPr>
              <a:t> </a:t>
            </a:r>
          </a:p>
        </p:txBody>
      </p:sp>
      <p:sp>
        <p:nvSpPr>
          <p:cNvPr id="18" name="ZoneTexte 7"/>
          <p:cNvSpPr txBox="1">
            <a:spLocks noChangeArrowheads="1"/>
          </p:cNvSpPr>
          <p:nvPr/>
        </p:nvSpPr>
        <p:spPr bwMode="auto">
          <a:xfrm>
            <a:off x="468313" y="1484313"/>
            <a:ext cx="7272337" cy="461962"/>
          </a:xfrm>
          <a:prstGeom prst="rect">
            <a:avLst/>
          </a:prstGeom>
          <a:noFill/>
          <a:ln w="9525">
            <a:noFill/>
            <a:miter lim="800000"/>
            <a:headEnd/>
            <a:tailEnd/>
          </a:ln>
        </p:spPr>
        <p:txBody>
          <a:bodyPr>
            <a:spAutoFit/>
          </a:bodyPr>
          <a:lstStyle/>
          <a:p>
            <a:pPr algn="ctr"/>
            <a:endParaRPr lang="fr-FR" sz="2400" b="1" i="1" dirty="0">
              <a:solidFill>
                <a:srgbClr val="002060"/>
              </a:solidFill>
            </a:endParaRPr>
          </a:p>
        </p:txBody>
      </p:sp>
      <p:sp>
        <p:nvSpPr>
          <p:cNvPr id="9" name="ZoneTexte 5"/>
          <p:cNvSpPr txBox="1">
            <a:spLocks noChangeArrowheads="1"/>
          </p:cNvSpPr>
          <p:nvPr/>
        </p:nvSpPr>
        <p:spPr bwMode="auto">
          <a:xfrm>
            <a:off x="827088" y="1360687"/>
            <a:ext cx="7273925" cy="646331"/>
          </a:xfrm>
          <a:prstGeom prst="rect">
            <a:avLst/>
          </a:prstGeom>
          <a:noFill/>
          <a:ln w="9525">
            <a:noFill/>
            <a:miter lim="800000"/>
            <a:headEnd/>
            <a:tailEnd/>
          </a:ln>
        </p:spPr>
        <p:txBody>
          <a:bodyPr>
            <a:spAutoFit/>
          </a:bodyPr>
          <a:lstStyle/>
          <a:p>
            <a:pPr algn="ctr"/>
            <a:r>
              <a:rPr lang="en-US" b="1" dirty="0" smtClean="0">
                <a:solidFill>
                  <a:srgbClr val="002060"/>
                </a:solidFill>
              </a:rPr>
              <a:t>Cluster related research : Smart Home </a:t>
            </a:r>
            <a:endParaRPr lang="fr-FR" b="1" dirty="0" smtClean="0">
              <a:solidFill>
                <a:srgbClr val="002060"/>
              </a:solidFill>
            </a:endParaRPr>
          </a:p>
          <a:p>
            <a:pPr algn="ctr"/>
            <a:endParaRPr lang="fr-FR" b="1" dirty="0" smtClean="0">
              <a:solidFill>
                <a:srgbClr val="002060"/>
              </a:solidFill>
            </a:endParaRPr>
          </a:p>
        </p:txBody>
      </p:sp>
      <p:pic>
        <p:nvPicPr>
          <p:cNvPr id="11" name="Picture 5" descr="C:\Users\ASUS\Desktop\logo-pcs-final_2.png"/>
          <p:cNvPicPr>
            <a:picLocks noChangeAspect="1" noChangeArrowheads="1"/>
          </p:cNvPicPr>
          <p:nvPr/>
        </p:nvPicPr>
        <p:blipFill>
          <a:blip r:embed="rId5"/>
          <a:srcRect/>
          <a:stretch>
            <a:fillRect/>
          </a:stretch>
        </p:blipFill>
        <p:spPr bwMode="auto">
          <a:xfrm>
            <a:off x="7290594" y="4534734"/>
            <a:ext cx="900112" cy="571500"/>
          </a:xfrm>
          <a:prstGeom prst="rect">
            <a:avLst/>
          </a:prstGeom>
          <a:noFill/>
          <a:ln w="9525">
            <a:noFill/>
            <a:miter lim="800000"/>
            <a:headEnd/>
            <a:tailEnd/>
          </a:ln>
        </p:spPr>
      </p:pic>
      <p:pic>
        <p:nvPicPr>
          <p:cNvPr id="12" name="Image 4" descr="logo-cmttransparent.png"/>
          <p:cNvPicPr>
            <a:picLocks noChangeAspect="1"/>
          </p:cNvPicPr>
          <p:nvPr/>
        </p:nvPicPr>
        <p:blipFill>
          <a:blip r:embed="rId6"/>
          <a:srcRect/>
          <a:stretch>
            <a:fillRect/>
          </a:stretch>
        </p:blipFill>
        <p:spPr bwMode="auto">
          <a:xfrm>
            <a:off x="535753" y="4365798"/>
            <a:ext cx="1439863" cy="574675"/>
          </a:xfrm>
          <a:prstGeom prst="rect">
            <a:avLst/>
          </a:prstGeom>
          <a:noFill/>
          <a:ln w="9525">
            <a:noFill/>
            <a:miter lim="800000"/>
            <a:headEnd/>
            <a:tailEnd/>
          </a:ln>
        </p:spPr>
      </p:pic>
      <p:pic>
        <p:nvPicPr>
          <p:cNvPr id="14" name="Picture 4"/>
          <p:cNvPicPr>
            <a:picLocks noChangeAspect="1" noChangeArrowheads="1"/>
          </p:cNvPicPr>
          <p:nvPr/>
        </p:nvPicPr>
        <p:blipFill>
          <a:blip r:embed="rId7"/>
          <a:srcRect/>
          <a:stretch>
            <a:fillRect/>
          </a:stretch>
        </p:blipFill>
        <p:spPr bwMode="auto">
          <a:xfrm>
            <a:off x="3851895" y="4365798"/>
            <a:ext cx="1008063" cy="788988"/>
          </a:xfrm>
          <a:prstGeom prst="rect">
            <a:avLst/>
          </a:prstGeom>
          <a:noFill/>
          <a:ln w="9525">
            <a:noFill/>
            <a:miter lim="800000"/>
            <a:headEnd/>
            <a:tailEnd/>
          </a:ln>
        </p:spPr>
      </p:pic>
      <p:sp>
        <p:nvSpPr>
          <p:cNvPr id="15" name="ZoneTexte 5"/>
          <p:cNvSpPr txBox="1">
            <a:spLocks noChangeArrowheads="1"/>
          </p:cNvSpPr>
          <p:nvPr/>
        </p:nvSpPr>
        <p:spPr bwMode="auto">
          <a:xfrm>
            <a:off x="0" y="1681163"/>
            <a:ext cx="8964613" cy="3139321"/>
          </a:xfrm>
          <a:prstGeom prst="rect">
            <a:avLst/>
          </a:prstGeom>
          <a:noFill/>
          <a:ln w="9525">
            <a:noFill/>
            <a:miter lim="800000"/>
            <a:headEnd/>
            <a:tailEnd/>
          </a:ln>
        </p:spPr>
        <p:txBody>
          <a:bodyPr wrap="square">
            <a:spAutoFit/>
          </a:bodyPr>
          <a:lstStyle/>
          <a:p>
            <a:pPr>
              <a:defRPr/>
            </a:pPr>
            <a:r>
              <a:rPr lang="fr-FR" sz="1600" b="1" i="1" dirty="0">
                <a:solidFill>
                  <a:srgbClr val="002060"/>
                </a:solidFill>
              </a:rPr>
              <a:t>Objectives:</a:t>
            </a:r>
          </a:p>
          <a:p>
            <a:pPr>
              <a:defRPr/>
            </a:pPr>
            <a:endParaRPr lang="fr-FR" sz="1600" b="1" i="1" dirty="0">
              <a:solidFill>
                <a:srgbClr val="002060"/>
              </a:solidFill>
            </a:endParaRPr>
          </a:p>
          <a:p>
            <a:pPr indent="-514350">
              <a:lnSpc>
                <a:spcPct val="90000"/>
              </a:lnSpc>
              <a:buFont typeface="Wingdings" pitchFamily="2" charset="2"/>
              <a:buChar char="v"/>
              <a:defRPr/>
            </a:pPr>
            <a:r>
              <a:rPr lang="en-US" altLang="fr-FR" sz="2000" b="1" dirty="0" smtClean="0">
                <a:solidFill>
                  <a:schemeClr val="tx2">
                    <a:lumMod val="75000"/>
                  </a:schemeClr>
                </a:solidFill>
                <a:cs typeface="Arial" charset="0"/>
              </a:rPr>
              <a:t>Developing </a:t>
            </a:r>
            <a:r>
              <a:rPr lang="en-US" altLang="fr-FR" sz="2000" b="1" dirty="0">
                <a:solidFill>
                  <a:schemeClr val="tx2">
                    <a:lumMod val="75000"/>
                  </a:schemeClr>
                </a:solidFill>
                <a:cs typeface="Arial" charset="0"/>
              </a:rPr>
              <a:t>new products as part of the construction of a Smart Home (MI) based on scalable systems and removable modular </a:t>
            </a:r>
            <a:r>
              <a:rPr lang="en-US" altLang="fr-FR" sz="2000" b="1" dirty="0" smtClean="0">
                <a:solidFill>
                  <a:schemeClr val="tx2">
                    <a:lumMod val="75000"/>
                  </a:schemeClr>
                </a:solidFill>
                <a:cs typeface="Arial" charset="0"/>
              </a:rPr>
              <a:t>building</a:t>
            </a:r>
            <a:endParaRPr lang="fr-FR" altLang="fr-FR" sz="2000" b="1" dirty="0">
              <a:solidFill>
                <a:schemeClr val="tx2">
                  <a:lumMod val="75000"/>
                </a:schemeClr>
              </a:solidFill>
              <a:cs typeface="Arial" charset="0"/>
            </a:endParaRPr>
          </a:p>
          <a:p>
            <a:pPr indent="-514350">
              <a:lnSpc>
                <a:spcPct val="90000"/>
              </a:lnSpc>
              <a:buFont typeface="Wingdings" pitchFamily="2" charset="2"/>
              <a:buChar char="v"/>
              <a:defRPr/>
            </a:pPr>
            <a:r>
              <a:rPr lang="en-US" altLang="fr-FR" sz="2000" b="1" dirty="0" smtClean="0">
                <a:solidFill>
                  <a:schemeClr val="tx2">
                    <a:lumMod val="75000"/>
                  </a:schemeClr>
                </a:solidFill>
                <a:cs typeface="Arial" charset="0"/>
              </a:rPr>
              <a:t>The </a:t>
            </a:r>
            <a:r>
              <a:rPr lang="en-US" altLang="fr-FR" sz="2000" b="1" dirty="0">
                <a:solidFill>
                  <a:schemeClr val="tx2">
                    <a:lumMod val="75000"/>
                  </a:schemeClr>
                </a:solidFill>
                <a:cs typeface="Arial" charset="0"/>
              </a:rPr>
              <a:t>house will be equipped with a variety of energy-saving systems, sensors, ecological materials, etc..</a:t>
            </a:r>
            <a:endParaRPr lang="fr-FR" altLang="fr-FR" sz="2000" b="1" dirty="0">
              <a:solidFill>
                <a:schemeClr val="tx2">
                  <a:lumMod val="75000"/>
                </a:schemeClr>
              </a:solidFill>
              <a:cs typeface="Arial" charset="0"/>
            </a:endParaRPr>
          </a:p>
          <a:p>
            <a:pPr indent="-514350">
              <a:lnSpc>
                <a:spcPct val="90000"/>
              </a:lnSpc>
              <a:defRPr/>
            </a:pPr>
            <a:endParaRPr lang="fr-FR" altLang="fr-FR" sz="2000" b="1" dirty="0">
              <a:solidFill>
                <a:schemeClr val="tx2">
                  <a:lumMod val="75000"/>
                </a:schemeClr>
              </a:solidFill>
              <a:cs typeface="Arial" charset="0"/>
            </a:endParaRPr>
          </a:p>
          <a:p>
            <a:pPr>
              <a:lnSpc>
                <a:spcPct val="90000"/>
              </a:lnSpc>
              <a:buFont typeface="Wingdings" pitchFamily="2" charset="2"/>
              <a:buChar char="v"/>
              <a:defRPr/>
            </a:pPr>
            <a:r>
              <a:rPr lang="fr-FR" altLang="fr-FR" sz="2000" b="1" dirty="0" smtClean="0">
                <a:solidFill>
                  <a:schemeClr val="tx2">
                    <a:lumMod val="75000"/>
                  </a:schemeClr>
                </a:solidFill>
                <a:cs typeface="Arial" charset="0"/>
              </a:rPr>
              <a:t>The </a:t>
            </a:r>
            <a:r>
              <a:rPr lang="en-US" altLang="fr-FR" sz="2000" b="1" dirty="0" smtClean="0">
                <a:solidFill>
                  <a:schemeClr val="tx2">
                    <a:lumMod val="75000"/>
                  </a:schemeClr>
                </a:solidFill>
                <a:cs typeface="Arial" charset="0"/>
              </a:rPr>
              <a:t>ICT </a:t>
            </a:r>
            <a:r>
              <a:rPr lang="en-US" altLang="fr-FR" sz="2000" b="1" dirty="0">
                <a:solidFill>
                  <a:schemeClr val="tx2">
                    <a:lumMod val="75000"/>
                  </a:schemeClr>
                </a:solidFill>
                <a:cs typeface="Arial" charset="0"/>
              </a:rPr>
              <a:t>is a fundamental component of </a:t>
            </a:r>
            <a:r>
              <a:rPr lang="en-US" altLang="fr-FR" sz="2000" b="1" dirty="0" smtClean="0">
                <a:solidFill>
                  <a:schemeClr val="tx2">
                    <a:lumMod val="75000"/>
                  </a:schemeClr>
                </a:solidFill>
                <a:cs typeface="Arial" charset="0"/>
              </a:rPr>
              <a:t>the Smart Home </a:t>
            </a:r>
            <a:endParaRPr lang="fr-FR" altLang="fr-FR" sz="2000" b="1" dirty="0">
              <a:solidFill>
                <a:schemeClr val="tx2">
                  <a:lumMod val="75000"/>
                </a:schemeClr>
              </a:solidFill>
              <a:cs typeface="Arial" charset="0"/>
            </a:endParaRPr>
          </a:p>
          <a:p>
            <a:pPr>
              <a:lnSpc>
                <a:spcPct val="90000"/>
              </a:lnSpc>
              <a:defRPr/>
            </a:pPr>
            <a:endParaRPr lang="fr-FR" altLang="fr-FR" sz="2000" b="1" dirty="0">
              <a:solidFill>
                <a:schemeClr val="tx2">
                  <a:lumMod val="75000"/>
                </a:schemeClr>
              </a:solidFill>
              <a:cs typeface="Arial" charset="0"/>
            </a:endParaRPr>
          </a:p>
          <a:p>
            <a:pPr>
              <a:defRPr/>
            </a:pPr>
            <a:endParaRPr lang="fr-FR" altLang="fr-FR" sz="2000" b="1" dirty="0">
              <a:solidFill>
                <a:schemeClr val="tx2">
                  <a:lumMod val="75000"/>
                </a:schemeClr>
              </a:solidFill>
              <a:cs typeface="Arial" charset="0"/>
            </a:endParaRPr>
          </a:p>
          <a:p>
            <a:pPr>
              <a:defRPr/>
            </a:pPr>
            <a:endParaRPr lang="fr-FR" altLang="fr-FR" sz="2000" b="1" dirty="0">
              <a:solidFill>
                <a:schemeClr val="tx2">
                  <a:lumMod val="75000"/>
                </a:schemeClr>
              </a:solidFill>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r-FR" sz="3200" b="1" dirty="0" err="1" smtClean="0">
                <a:solidFill>
                  <a:srgbClr val="002060"/>
                </a:solidFill>
                <a:cs typeface="Arabic Transparent" pitchFamily="2" charset="-78"/>
              </a:rPr>
              <a:t>Partnerships</a:t>
            </a:r>
            <a:r>
              <a:rPr lang="fr-FR" sz="3200" b="1" dirty="0" smtClean="0">
                <a:solidFill>
                  <a:srgbClr val="002060"/>
                </a:solidFill>
                <a:cs typeface="Arabic Transparent" pitchFamily="2" charset="-78"/>
              </a:rPr>
              <a:t> </a:t>
            </a:r>
            <a:r>
              <a:rPr lang="fr-FR" sz="3200" b="1" dirty="0" err="1" smtClean="0">
                <a:solidFill>
                  <a:srgbClr val="002060"/>
                </a:solidFill>
                <a:cs typeface="Arabic Transparent" pitchFamily="2" charset="-78"/>
              </a:rPr>
              <a:t>with</a:t>
            </a:r>
            <a:r>
              <a:rPr lang="fr-FR" sz="3200" b="1" dirty="0" smtClean="0">
                <a:solidFill>
                  <a:srgbClr val="002060"/>
                </a:solidFill>
                <a:cs typeface="Arabic Transparent" pitchFamily="2" charset="-78"/>
              </a:rPr>
              <a:t> </a:t>
            </a:r>
            <a:r>
              <a:rPr lang="fr-FR" sz="3200" b="1" dirty="0" err="1" smtClean="0">
                <a:solidFill>
                  <a:srgbClr val="002060"/>
                </a:solidFill>
                <a:cs typeface="Arabic Transparent" pitchFamily="2" charset="-78"/>
              </a:rPr>
              <a:t>other</a:t>
            </a:r>
            <a:r>
              <a:rPr lang="fr-FR" sz="3200" b="1" dirty="0" smtClean="0">
                <a:solidFill>
                  <a:srgbClr val="002060"/>
                </a:solidFill>
                <a:cs typeface="Arabic Transparent" pitchFamily="2" charset="-78"/>
              </a:rPr>
              <a:t> </a:t>
            </a:r>
            <a:r>
              <a:rPr lang="fr-FR" sz="3200" b="1" dirty="0" err="1" smtClean="0">
                <a:solidFill>
                  <a:srgbClr val="002060"/>
                </a:solidFill>
                <a:cs typeface="Arabic Transparent" pitchFamily="2" charset="-78"/>
              </a:rPr>
              <a:t>Poles</a:t>
            </a:r>
            <a:r>
              <a:rPr lang="fr-FR" sz="3200" b="1" dirty="0" smtClean="0">
                <a:solidFill>
                  <a:srgbClr val="002060"/>
                </a:solidFill>
                <a:cs typeface="Arabic Transparent" pitchFamily="2" charset="-78"/>
              </a:rPr>
              <a:t> and international Cluster</a:t>
            </a:r>
            <a:endParaRPr lang="fr-FR" sz="3200" b="1" dirty="0">
              <a:solidFill>
                <a:srgbClr val="002060"/>
              </a:solidFill>
              <a:cs typeface="Arabic Transparent" pitchFamily="2" charset="-78"/>
            </a:endParaRPr>
          </a:p>
        </p:txBody>
      </p:sp>
      <p:sp>
        <p:nvSpPr>
          <p:cNvPr id="6" name="ZoneTexte 5"/>
          <p:cNvSpPr txBox="1"/>
          <p:nvPr/>
        </p:nvSpPr>
        <p:spPr>
          <a:xfrm>
            <a:off x="285720" y="642918"/>
            <a:ext cx="8643998" cy="6140142"/>
          </a:xfrm>
          <a:prstGeom prst="rect">
            <a:avLst/>
          </a:prstGeom>
          <a:noFill/>
        </p:spPr>
        <p:txBody>
          <a:bodyPr wrap="square" rtlCol="0">
            <a:spAutoFit/>
          </a:bodyPr>
          <a:lstStyle/>
          <a:p>
            <a:pPr>
              <a:lnSpc>
                <a:spcPct val="150000"/>
              </a:lnSpc>
            </a:pPr>
            <a:r>
              <a:rPr lang="fr-FR" sz="1400" b="1" dirty="0" smtClean="0">
                <a:solidFill>
                  <a:srgbClr val="00628A"/>
                </a:solidFill>
                <a:latin typeface="Arial"/>
                <a:cs typeface="Arial"/>
              </a:rPr>
              <a:t>France :</a:t>
            </a:r>
          </a:p>
          <a:p>
            <a:pPr lvl="2">
              <a:lnSpc>
                <a:spcPct val="150000"/>
              </a:lnSpc>
              <a:buFont typeface="Arial" pitchFamily="44" charset="0"/>
              <a:buChar char="•"/>
            </a:pPr>
            <a:r>
              <a:rPr lang="fr-FR" sz="1400" dirty="0" smtClean="0">
                <a:solidFill>
                  <a:srgbClr val="00628A"/>
                </a:solidFill>
                <a:latin typeface="Arial"/>
                <a:cs typeface="Arial"/>
              </a:rPr>
              <a:t>Sophia Antipolis</a:t>
            </a:r>
          </a:p>
          <a:p>
            <a:pPr lvl="2">
              <a:lnSpc>
                <a:spcPct val="150000"/>
              </a:lnSpc>
              <a:buFont typeface="Arial" pitchFamily="44" charset="0"/>
              <a:buChar char="•"/>
            </a:pPr>
            <a:r>
              <a:rPr lang="fr-FR" sz="1400" dirty="0" smtClean="0">
                <a:solidFill>
                  <a:srgbClr val="00628A"/>
                </a:solidFill>
                <a:latin typeface="Arial"/>
                <a:cs typeface="Arial"/>
              </a:rPr>
              <a:t>Pole de Pégasse</a:t>
            </a:r>
          </a:p>
          <a:p>
            <a:pPr lvl="2">
              <a:lnSpc>
                <a:spcPct val="150000"/>
              </a:lnSpc>
              <a:buFont typeface="Arial" pitchFamily="44" charset="0"/>
              <a:buChar char="•"/>
            </a:pPr>
            <a:r>
              <a:rPr lang="fr-FR" sz="1400" dirty="0" smtClean="0">
                <a:solidFill>
                  <a:srgbClr val="00628A"/>
                </a:solidFill>
                <a:latin typeface="Arial"/>
                <a:cs typeface="Arial"/>
              </a:rPr>
              <a:t>Pole ViaMéca</a:t>
            </a:r>
          </a:p>
          <a:p>
            <a:pPr lvl="2">
              <a:lnSpc>
                <a:spcPct val="150000"/>
              </a:lnSpc>
              <a:buFont typeface="Arial" pitchFamily="44" charset="0"/>
              <a:buChar char="•"/>
            </a:pPr>
            <a:r>
              <a:rPr lang="fr-FR" sz="1400" dirty="0" smtClean="0">
                <a:solidFill>
                  <a:srgbClr val="00628A"/>
                </a:solidFill>
                <a:latin typeface="Arial"/>
                <a:cs typeface="Arial"/>
              </a:rPr>
              <a:t>France Clusters</a:t>
            </a:r>
          </a:p>
          <a:p>
            <a:pPr lvl="2">
              <a:lnSpc>
                <a:spcPct val="150000"/>
              </a:lnSpc>
              <a:buFont typeface="Arial" pitchFamily="44" charset="0"/>
              <a:buChar char="•"/>
            </a:pPr>
            <a:r>
              <a:rPr lang="fr-FR" sz="1400" dirty="0" smtClean="0">
                <a:solidFill>
                  <a:srgbClr val="00628A"/>
                </a:solidFill>
                <a:latin typeface="Arial"/>
                <a:cs typeface="Arial"/>
              </a:rPr>
              <a:t>CAMDIB</a:t>
            </a:r>
          </a:p>
          <a:p>
            <a:pPr>
              <a:lnSpc>
                <a:spcPct val="150000"/>
              </a:lnSpc>
            </a:pPr>
            <a:r>
              <a:rPr lang="fr-FR" sz="1400" b="1" dirty="0" smtClean="0">
                <a:solidFill>
                  <a:srgbClr val="00628A"/>
                </a:solidFill>
                <a:latin typeface="Arial"/>
                <a:cs typeface="Arial"/>
              </a:rPr>
              <a:t>Belgique:</a:t>
            </a:r>
          </a:p>
          <a:p>
            <a:pPr lvl="2">
              <a:lnSpc>
                <a:spcPct val="150000"/>
              </a:lnSpc>
              <a:buFont typeface="Arial" pitchFamily="44" charset="0"/>
              <a:buChar char="•"/>
            </a:pPr>
            <a:r>
              <a:rPr lang="fr-FR" sz="1400" dirty="0" smtClean="0">
                <a:solidFill>
                  <a:srgbClr val="00628A"/>
                </a:solidFill>
                <a:latin typeface="Arial"/>
                <a:cs typeface="Arial"/>
              </a:rPr>
              <a:t>Mecatec</a:t>
            </a:r>
          </a:p>
          <a:p>
            <a:pPr>
              <a:lnSpc>
                <a:spcPct val="150000"/>
              </a:lnSpc>
            </a:pPr>
            <a:r>
              <a:rPr lang="fr-FR" sz="1400" b="1" dirty="0" smtClean="0">
                <a:solidFill>
                  <a:srgbClr val="00628A"/>
                </a:solidFill>
                <a:latin typeface="Arial"/>
                <a:cs typeface="Arial"/>
              </a:rPr>
              <a:t>Italie:</a:t>
            </a:r>
          </a:p>
          <a:p>
            <a:pPr lvl="2">
              <a:lnSpc>
                <a:spcPct val="150000"/>
              </a:lnSpc>
              <a:buFont typeface="Arial" pitchFamily="44" charset="0"/>
              <a:buChar char="•"/>
            </a:pPr>
            <a:r>
              <a:rPr lang="fr-FR" sz="1400" dirty="0" smtClean="0">
                <a:solidFill>
                  <a:srgbClr val="00628A"/>
                </a:solidFill>
                <a:latin typeface="Arial"/>
                <a:cs typeface="Arial"/>
              </a:rPr>
              <a:t>Pole VITA</a:t>
            </a:r>
          </a:p>
          <a:p>
            <a:pPr lvl="2">
              <a:lnSpc>
                <a:spcPct val="150000"/>
              </a:lnSpc>
              <a:buFont typeface="Arial" pitchFamily="44" charset="0"/>
              <a:buChar char="•"/>
            </a:pPr>
            <a:r>
              <a:rPr lang="fr-FR" sz="1400" dirty="0" smtClean="0">
                <a:solidFill>
                  <a:srgbClr val="00628A"/>
                </a:solidFill>
                <a:latin typeface="Arial"/>
                <a:cs typeface="Arial"/>
              </a:rPr>
              <a:t>Pole MESAP</a:t>
            </a:r>
          </a:p>
          <a:p>
            <a:pPr marL="0" lvl="2">
              <a:lnSpc>
                <a:spcPct val="150000"/>
              </a:lnSpc>
            </a:pPr>
            <a:r>
              <a:rPr lang="fr-FR" sz="1400" b="1" dirty="0" smtClean="0">
                <a:solidFill>
                  <a:srgbClr val="00628A"/>
                </a:solidFill>
                <a:latin typeface="Arial"/>
                <a:cs typeface="Arial"/>
              </a:rPr>
              <a:t>Finlande :</a:t>
            </a:r>
          </a:p>
          <a:p>
            <a:pPr lvl="2">
              <a:lnSpc>
                <a:spcPct val="150000"/>
              </a:lnSpc>
              <a:buFont typeface="Arial" pitchFamily="44" charset="0"/>
              <a:buChar char="•"/>
            </a:pPr>
            <a:r>
              <a:rPr lang="fr-FR" sz="1400" dirty="0" smtClean="0">
                <a:solidFill>
                  <a:srgbClr val="00628A"/>
                </a:solidFill>
                <a:latin typeface="Arial"/>
                <a:cs typeface="Arial"/>
              </a:rPr>
              <a:t>MERINOVA </a:t>
            </a:r>
          </a:p>
          <a:p>
            <a:pPr marL="0" lvl="2">
              <a:lnSpc>
                <a:spcPct val="150000"/>
              </a:lnSpc>
            </a:pPr>
            <a:r>
              <a:rPr lang="fr-FR" sz="1400" b="1" dirty="0" smtClean="0">
                <a:solidFill>
                  <a:srgbClr val="00628A"/>
                </a:solidFill>
                <a:latin typeface="Arial"/>
                <a:cs typeface="Arial"/>
              </a:rPr>
              <a:t>Egypte :</a:t>
            </a:r>
          </a:p>
          <a:p>
            <a:pPr lvl="2">
              <a:lnSpc>
                <a:spcPct val="150000"/>
              </a:lnSpc>
              <a:buFont typeface="Arial" pitchFamily="44" charset="0"/>
              <a:buChar char="•"/>
            </a:pPr>
            <a:r>
              <a:rPr lang="fr-FR" sz="1400" dirty="0" smtClean="0">
                <a:solidFill>
                  <a:srgbClr val="00628A"/>
                </a:solidFill>
                <a:latin typeface="Arial"/>
                <a:cs typeface="Arial"/>
              </a:rPr>
              <a:t>Smart Village</a:t>
            </a:r>
          </a:p>
          <a:p>
            <a:pPr lvl="2">
              <a:lnSpc>
                <a:spcPct val="150000"/>
              </a:lnSpc>
              <a:buFont typeface="Arial" pitchFamily="44" charset="0"/>
              <a:buChar char="•"/>
            </a:pPr>
            <a:endParaRPr lang="fr-FR" sz="1400" dirty="0" smtClean="0">
              <a:solidFill>
                <a:srgbClr val="00628A"/>
              </a:solidFill>
              <a:latin typeface="Arial"/>
              <a:cs typeface="Arial"/>
            </a:endParaRPr>
          </a:p>
          <a:p>
            <a:pPr lvl="2">
              <a:lnSpc>
                <a:spcPct val="150000"/>
              </a:lnSpc>
            </a:pPr>
            <a:endParaRPr lang="fr-FR" sz="1400" dirty="0" smtClean="0">
              <a:solidFill>
                <a:srgbClr val="00628A"/>
              </a:solidFill>
              <a:latin typeface="Arial"/>
              <a:cs typeface="Arial"/>
            </a:endParaRPr>
          </a:p>
          <a:p>
            <a:pPr>
              <a:lnSpc>
                <a:spcPct val="150000"/>
              </a:lnSpc>
            </a:pPr>
            <a:endParaRPr lang="fr-FR" sz="1200" dirty="0" smtClean="0">
              <a:solidFill>
                <a:srgbClr val="00628A"/>
              </a:solidFill>
              <a:latin typeface="Arial"/>
              <a:cs typeface="Arial"/>
            </a:endParaRPr>
          </a:p>
          <a:p>
            <a:pPr>
              <a:lnSpc>
                <a:spcPct val="150000"/>
              </a:lnSpc>
            </a:pPr>
            <a:endParaRPr lang="fr-FR" sz="1200" dirty="0">
              <a:solidFill>
                <a:srgbClr val="00628A"/>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8" name="Image 7" descr="logo-pcs-final_2.png"/>
          <p:cNvPicPr>
            <a:picLocks noChangeAspect="1"/>
          </p:cNvPicPr>
          <p:nvPr/>
        </p:nvPicPr>
        <p:blipFill>
          <a:blip r:embed="rId4"/>
          <a:stretch>
            <a:fillRect/>
          </a:stretch>
        </p:blipFill>
        <p:spPr>
          <a:xfrm>
            <a:off x="535753" y="428604"/>
            <a:ext cx="928694" cy="479433"/>
          </a:xfrm>
          <a:prstGeom prst="rect">
            <a:avLst/>
          </a:prstGeom>
        </p:spPr>
      </p:pic>
      <p:sp>
        <p:nvSpPr>
          <p:cNvPr id="3" name="ZoneTexte 2"/>
          <p:cNvSpPr txBox="1"/>
          <p:nvPr/>
        </p:nvSpPr>
        <p:spPr>
          <a:xfrm>
            <a:off x="2571736" y="2714620"/>
            <a:ext cx="4000528"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fr-FR" dirty="0" smtClean="0">
              <a:solidFill>
                <a:schemeClr val="tx2"/>
              </a:solidFill>
            </a:endParaRPr>
          </a:p>
          <a:p>
            <a:pPr algn="ctr"/>
            <a:r>
              <a:rPr lang="fr-FR" dirty="0" smtClean="0">
                <a:solidFill>
                  <a:schemeClr val="tx2"/>
                </a:solidFill>
              </a:rPr>
              <a:t>Mr. Hichem Turki</a:t>
            </a:r>
          </a:p>
          <a:p>
            <a:pPr algn="ctr"/>
            <a:r>
              <a:rPr lang="fr-FR" dirty="0" smtClean="0">
                <a:solidFill>
                  <a:schemeClr val="tx2"/>
                </a:solidFill>
              </a:rPr>
              <a:t>Phone +216 73 36 77 53</a:t>
            </a:r>
          </a:p>
          <a:p>
            <a:pPr algn="ctr"/>
            <a:r>
              <a:rPr lang="fr-FR" dirty="0" smtClean="0">
                <a:solidFill>
                  <a:schemeClr val="tx2"/>
                </a:solidFill>
              </a:rPr>
              <a:t>Fax      +216 73 36 77 54</a:t>
            </a:r>
          </a:p>
          <a:p>
            <a:pPr algn="ctr"/>
            <a:r>
              <a:rPr lang="fr-FR" dirty="0" smtClean="0">
                <a:solidFill>
                  <a:schemeClr val="tx2"/>
                </a:solidFill>
              </a:rPr>
              <a:t>E mail  </a:t>
            </a:r>
            <a:r>
              <a:rPr lang="fr-FR" dirty="0" smtClean="0">
                <a:solidFill>
                  <a:srgbClr val="558ED5"/>
                </a:solidFill>
                <a:hlinkClick r:id="rId5"/>
              </a:rPr>
              <a:t>h.turki@pcs.tn</a:t>
            </a:r>
            <a:endParaRPr lang="fr-FR" dirty="0" smtClean="0">
              <a:solidFill>
                <a:srgbClr val="558ED5"/>
              </a:solidFill>
            </a:endParaRPr>
          </a:p>
          <a:p>
            <a:pPr marL="1800000"/>
            <a:endParaRPr lang="fr-FR" b="1" dirty="0" smtClean="0">
              <a:solidFill>
                <a:srgbClr val="558ED5"/>
              </a:solidFill>
              <a:hlinkClick r:id="rId6"/>
            </a:endParaRPr>
          </a:p>
          <a:p>
            <a:pPr marL="1800000" algn="ctr"/>
            <a:endParaRPr lang="fr-FR" sz="1200" dirty="0" smtClean="0">
              <a:solidFill>
                <a:srgbClr val="558ED5"/>
              </a:solidFill>
            </a:endParaRPr>
          </a:p>
          <a:p>
            <a:pPr marL="1800000" algn="ctr"/>
            <a:endParaRPr lang="fr-FR" sz="1200" dirty="0">
              <a:solidFill>
                <a:srgbClr val="558ED5"/>
              </a:solidFill>
            </a:endParaRPr>
          </a:p>
        </p:txBody>
      </p:sp>
      <p:sp>
        <p:nvSpPr>
          <p:cNvPr id="4" name="ZoneTexte 3"/>
          <p:cNvSpPr txBox="1"/>
          <p:nvPr/>
        </p:nvSpPr>
        <p:spPr>
          <a:xfrm>
            <a:off x="1464447" y="1992124"/>
            <a:ext cx="6001644" cy="461665"/>
          </a:xfrm>
          <a:prstGeom prst="rect">
            <a:avLst/>
          </a:prstGeom>
          <a:noFill/>
        </p:spPr>
        <p:txBody>
          <a:bodyPr vert="horz" wrap="square" rtlCol="0">
            <a:spAutoFit/>
          </a:bodyPr>
          <a:lstStyle/>
          <a:p>
            <a:pPr algn="ctr" fontAlgn="base"/>
            <a:r>
              <a:rPr lang="fr-FR" sz="2400" b="1" dirty="0" smtClean="0">
                <a:solidFill>
                  <a:srgbClr val="FF0000"/>
                </a:solidFill>
                <a:latin typeface="Arial"/>
                <a:cs typeface="Arial"/>
              </a:rPr>
              <a:t>CONTACT</a:t>
            </a:r>
            <a:endParaRPr sz="2400" dirty="0">
              <a:solidFill>
                <a:srgbClr val="FF0000"/>
              </a:solidFill>
              <a:latin typeface="Arial"/>
              <a:cs typeface="Arial"/>
            </a:endParaRPr>
          </a:p>
        </p:txBody>
      </p:sp>
      <p:sp>
        <p:nvSpPr>
          <p:cNvPr id="5" name="ZoneTexte 4"/>
          <p:cNvSpPr txBox="1"/>
          <p:nvPr/>
        </p:nvSpPr>
        <p:spPr>
          <a:xfrm>
            <a:off x="1905000" y="5237202"/>
            <a:ext cx="5219700" cy="369332"/>
          </a:xfrm>
          <a:prstGeom prst="rect">
            <a:avLst/>
          </a:prstGeom>
          <a:noFill/>
        </p:spPr>
        <p:txBody>
          <a:bodyPr wrap="square" rtlCol="0">
            <a:spAutoFit/>
          </a:bodyPr>
          <a:lstStyle/>
          <a:p>
            <a:pPr algn="ctr"/>
            <a:r>
              <a:rPr lang="fr-FR" b="1" dirty="0" smtClean="0">
                <a:solidFill>
                  <a:srgbClr val="00628A"/>
                </a:solidFill>
                <a:latin typeface="Arial"/>
                <a:cs typeface="Arial"/>
              </a:rPr>
              <a:t>www.pcs.tn</a:t>
            </a:r>
            <a:endParaRPr lang="fr-FR" b="1" dirty="0" smtClean="0">
              <a:latin typeface="Arial"/>
              <a:cs typeface="Arial"/>
            </a:endParaRPr>
          </a:p>
        </p:txBody>
      </p:sp>
      <p:sp>
        <p:nvSpPr>
          <p:cNvPr id="6" name="ZoneTexte 5"/>
          <p:cNvSpPr txBox="1"/>
          <p:nvPr/>
        </p:nvSpPr>
        <p:spPr>
          <a:xfrm>
            <a:off x="285750" y="908037"/>
            <a:ext cx="8534400" cy="920750"/>
          </a:xfrm>
          <a:prstGeom prst="rect">
            <a:avLst/>
          </a:prstGeom>
          <a:noFill/>
          <a:ln>
            <a:noFill/>
          </a:ln>
        </p:spPr>
        <p:txBody>
          <a:bodyPr>
            <a:spAutoFit/>
          </a:bodyPr>
          <a:lstStyle/>
          <a:p>
            <a:pPr indent="265113" algn="ctr">
              <a:lnSpc>
                <a:spcPct val="150000"/>
              </a:lnSpc>
              <a:defRPr/>
            </a:pPr>
            <a:r>
              <a:rPr lang="fr-FR" sz="4000" b="1" dirty="0">
                <a:solidFill>
                  <a:schemeClr val="accent1">
                    <a:lumMod val="50000"/>
                  </a:schemeClr>
                </a:solidFill>
                <a:latin typeface="Calibri" pitchFamily="34" charset="0"/>
                <a:cs typeface="+mn-cs"/>
              </a:rPr>
              <a:t>THANKS FOR YOUR ATTENTION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1000108"/>
            <a:ext cx="8229600" cy="1143000"/>
          </a:xfrm>
        </p:spPr>
        <p:txBody>
          <a:bodyPr/>
          <a:lstStyle/>
          <a:p>
            <a:r>
              <a:rPr lang="fr-FR" sz="3200" b="1" dirty="0" smtClean="0">
                <a:solidFill>
                  <a:srgbClr val="002060"/>
                </a:solidFill>
                <a:cs typeface="Arabic Transparent" pitchFamily="2" charset="-78"/>
              </a:rPr>
              <a:t>The Pole of Sousse - </a:t>
            </a:r>
            <a:r>
              <a:rPr lang="en-US" sz="3200" b="1" dirty="0" smtClean="0">
                <a:solidFill>
                  <a:srgbClr val="002060"/>
                </a:solidFill>
              </a:rPr>
              <a:t>Strategic objectives (1/2)</a:t>
            </a:r>
            <a:endParaRPr lang="fr-FR" sz="3200" dirty="0"/>
          </a:p>
        </p:txBody>
      </p:sp>
      <p:sp>
        <p:nvSpPr>
          <p:cNvPr id="3" name="Content Placeholder 2"/>
          <p:cNvSpPr>
            <a:spLocks noGrp="1"/>
          </p:cNvSpPr>
          <p:nvPr>
            <p:ph idx="1"/>
          </p:nvPr>
        </p:nvSpPr>
        <p:spPr>
          <a:xfrm>
            <a:off x="457200" y="1928794"/>
            <a:ext cx="8229600" cy="3733800"/>
          </a:xfrm>
        </p:spPr>
        <p:txBody>
          <a:bodyPr/>
          <a:lstStyle/>
          <a:p>
            <a:pPr algn="just">
              <a:lnSpc>
                <a:spcPct val="150000"/>
              </a:lnSpc>
              <a:spcBef>
                <a:spcPts val="0"/>
              </a:spcBef>
              <a:buFont typeface="Arial" pitchFamily="34" charset="0"/>
              <a:buChar char="•"/>
              <a:defRPr/>
            </a:pPr>
            <a:r>
              <a:rPr lang="en-US" sz="1800" b="1" dirty="0" smtClean="0">
                <a:solidFill>
                  <a:schemeClr val="tx2">
                    <a:lumMod val="75000"/>
                  </a:schemeClr>
                </a:solidFill>
              </a:rPr>
              <a:t> Bridging the Gap between:</a:t>
            </a:r>
          </a:p>
          <a:p>
            <a:pPr lvl="1" algn="just" fontAlgn="auto">
              <a:lnSpc>
                <a:spcPct val="150000"/>
              </a:lnSpc>
              <a:spcBef>
                <a:spcPts val="0"/>
              </a:spcBef>
              <a:buClr>
                <a:schemeClr val="tx2">
                  <a:lumMod val="75000"/>
                </a:schemeClr>
              </a:buClr>
              <a:buFont typeface="Wingdings" pitchFamily="2" charset="2"/>
              <a:buChar char="Ø"/>
              <a:defRPr/>
            </a:pPr>
            <a:r>
              <a:rPr lang="en-US" sz="1800" b="1" dirty="0" smtClean="0">
                <a:solidFill>
                  <a:schemeClr val="tx2">
                    <a:lumMod val="75000"/>
                  </a:schemeClr>
                </a:solidFill>
              </a:rPr>
              <a:t>Training</a:t>
            </a:r>
          </a:p>
          <a:p>
            <a:pPr lvl="1" algn="just" fontAlgn="auto">
              <a:lnSpc>
                <a:spcPct val="150000"/>
              </a:lnSpc>
              <a:spcBef>
                <a:spcPts val="0"/>
              </a:spcBef>
              <a:buClr>
                <a:schemeClr val="tx2">
                  <a:lumMod val="75000"/>
                </a:schemeClr>
              </a:buClr>
              <a:buFont typeface="Wingdings" pitchFamily="2" charset="2"/>
              <a:buChar char="Ø"/>
              <a:defRPr/>
            </a:pPr>
            <a:r>
              <a:rPr lang="en-US" sz="1800" b="1" dirty="0" smtClean="0">
                <a:solidFill>
                  <a:schemeClr val="tx2">
                    <a:lumMod val="75000"/>
                  </a:schemeClr>
                </a:solidFill>
              </a:rPr>
              <a:t>Research </a:t>
            </a:r>
          </a:p>
          <a:p>
            <a:pPr lvl="1" algn="just" fontAlgn="auto">
              <a:lnSpc>
                <a:spcPct val="150000"/>
              </a:lnSpc>
              <a:spcBef>
                <a:spcPts val="0"/>
              </a:spcBef>
              <a:buClr>
                <a:schemeClr val="tx2">
                  <a:lumMod val="75000"/>
                </a:schemeClr>
              </a:buClr>
              <a:buFont typeface="Wingdings" pitchFamily="2" charset="2"/>
              <a:buChar char="Ø"/>
              <a:defRPr/>
            </a:pPr>
            <a:r>
              <a:rPr lang="en-US" sz="1800" b="1" dirty="0" smtClean="0">
                <a:solidFill>
                  <a:schemeClr val="tx2">
                    <a:lumMod val="75000"/>
                  </a:schemeClr>
                </a:solidFill>
              </a:rPr>
              <a:t>Production</a:t>
            </a:r>
          </a:p>
          <a:p>
            <a:pPr algn="just">
              <a:lnSpc>
                <a:spcPct val="150000"/>
              </a:lnSpc>
              <a:spcBef>
                <a:spcPts val="0"/>
              </a:spcBef>
              <a:buClr>
                <a:schemeClr val="tx2">
                  <a:lumMod val="75000"/>
                </a:schemeClr>
              </a:buClr>
              <a:buFont typeface="Arial" pitchFamily="34" charset="0"/>
              <a:buChar char="•"/>
              <a:defRPr/>
            </a:pPr>
            <a:r>
              <a:rPr lang="en-US" sz="1800" b="1" dirty="0" smtClean="0">
                <a:solidFill>
                  <a:schemeClr val="tx2">
                    <a:lumMod val="75000"/>
                  </a:schemeClr>
                </a:solidFill>
              </a:rPr>
              <a:t> Promoting the entrepreneurship and the incubation of innovative companies, by disseminating research activities</a:t>
            </a:r>
          </a:p>
          <a:p>
            <a:pPr algn="just">
              <a:lnSpc>
                <a:spcPct val="150000"/>
              </a:lnSpc>
              <a:spcBef>
                <a:spcPts val="0"/>
              </a:spcBef>
              <a:buClr>
                <a:schemeClr val="tx2">
                  <a:lumMod val="75000"/>
                </a:schemeClr>
              </a:buClr>
              <a:buFont typeface="Arial" pitchFamily="34" charset="0"/>
              <a:buChar char="•"/>
              <a:defRPr/>
            </a:pPr>
            <a:r>
              <a:rPr lang="en-US" sz="1800" b="1" dirty="0" smtClean="0">
                <a:solidFill>
                  <a:schemeClr val="tx2">
                    <a:lumMod val="75000"/>
                  </a:schemeClr>
                </a:solidFill>
              </a:rPr>
              <a:t> Improving the ability of the industry’s competitiveness</a:t>
            </a:r>
          </a:p>
          <a:p>
            <a:pPr algn="just">
              <a:lnSpc>
                <a:spcPct val="150000"/>
              </a:lnSpc>
              <a:spcBef>
                <a:spcPts val="0"/>
              </a:spcBef>
              <a:buClr>
                <a:schemeClr val="tx2">
                  <a:lumMod val="75000"/>
                </a:schemeClr>
              </a:buClr>
              <a:buFont typeface="Arial" pitchFamily="34" charset="0"/>
              <a:buChar char="•"/>
              <a:defRPr/>
            </a:pPr>
            <a:r>
              <a:rPr lang="en-US" sz="1800" b="1" dirty="0" smtClean="0">
                <a:solidFill>
                  <a:schemeClr val="tx2">
                    <a:lumMod val="75000"/>
                  </a:schemeClr>
                </a:solidFill>
              </a:rPr>
              <a:t> Encouraging the Direct Foreign Investment in Tunisia</a:t>
            </a:r>
            <a:endParaRPr lang="fr-FR" sz="1800" b="1" dirty="0" smtClean="0">
              <a:solidFill>
                <a:schemeClr val="tx2">
                  <a:lumMod val="75000"/>
                </a:schemeClr>
              </a:solidFill>
            </a:endParaRPr>
          </a:p>
          <a:p>
            <a:endParaRPr lang="fr-FR" dirty="0"/>
          </a:p>
        </p:txBody>
      </p:sp>
      <p:pic>
        <p:nvPicPr>
          <p:cNvPr id="4" name="Image 3" descr="logo-pcs-final_2.png"/>
          <p:cNvPicPr>
            <a:picLocks noChangeAspect="1"/>
          </p:cNvPicPr>
          <p:nvPr/>
        </p:nvPicPr>
        <p:blipFill>
          <a:blip r:embed="rId5"/>
          <a:stretch>
            <a:fillRect/>
          </a:stretch>
        </p:blipFill>
        <p:spPr>
          <a:xfrm>
            <a:off x="457200" y="306361"/>
            <a:ext cx="928694" cy="47943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195" y="784488"/>
            <a:ext cx="8229600" cy="1143000"/>
          </a:xfrm>
        </p:spPr>
        <p:txBody>
          <a:bodyPr/>
          <a:lstStyle/>
          <a:p>
            <a:r>
              <a:rPr lang="fr-FR" sz="3200" b="1" dirty="0" smtClean="0">
                <a:solidFill>
                  <a:srgbClr val="002060"/>
                </a:solidFill>
                <a:cs typeface="Arabic Transparent" pitchFamily="2" charset="-78"/>
              </a:rPr>
              <a:t>The Pole of Sousse - </a:t>
            </a:r>
            <a:r>
              <a:rPr lang="en-US" sz="3200" b="1" dirty="0" smtClean="0">
                <a:solidFill>
                  <a:srgbClr val="002060"/>
                </a:solidFill>
              </a:rPr>
              <a:t>Strategic objectives (2/2)</a:t>
            </a:r>
            <a:endParaRPr lang="fr-FR" sz="3200" dirty="0"/>
          </a:p>
        </p:txBody>
      </p:sp>
      <p:grpSp>
        <p:nvGrpSpPr>
          <p:cNvPr id="7" name="Groupe 9"/>
          <p:cNvGrpSpPr>
            <a:grpSpLocks/>
          </p:cNvGrpSpPr>
          <p:nvPr/>
        </p:nvGrpSpPr>
        <p:grpSpPr bwMode="auto">
          <a:xfrm>
            <a:off x="2254851" y="1560780"/>
            <a:ext cx="4394198" cy="4429156"/>
            <a:chOff x="2005941" y="1358243"/>
            <a:chExt cx="4869084" cy="5166721"/>
          </a:xfrm>
        </p:grpSpPr>
        <p:grpSp>
          <p:nvGrpSpPr>
            <p:cNvPr id="8" name="Groupe 6"/>
            <p:cNvGrpSpPr>
              <a:grpSpLocks/>
            </p:cNvGrpSpPr>
            <p:nvPr/>
          </p:nvGrpSpPr>
          <p:grpSpPr bwMode="auto">
            <a:xfrm>
              <a:off x="3491231" y="2853241"/>
              <a:ext cx="2202720" cy="2226454"/>
              <a:chOff x="3194243" y="1650361"/>
              <a:chExt cx="1896910" cy="1709383"/>
            </a:xfrm>
          </p:grpSpPr>
          <p:sp>
            <p:nvSpPr>
              <p:cNvPr id="25" name=" 3"/>
              <p:cNvSpPr/>
              <p:nvPr/>
            </p:nvSpPr>
            <p:spPr>
              <a:xfrm>
                <a:off x="3194243" y="1650361"/>
                <a:ext cx="1896910" cy="1709383"/>
              </a:xfrm>
              <a:prstGeom prst="gear9">
                <a:avLst/>
              </a:prstGeom>
              <a:solidFill>
                <a:srgbClr val="EEB60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6" name=" 4"/>
              <p:cNvSpPr/>
              <p:nvPr/>
            </p:nvSpPr>
            <p:spPr>
              <a:xfrm>
                <a:off x="3386175" y="2019824"/>
                <a:ext cx="1550871" cy="908880"/>
              </a:xfrm>
              <a:prstGeom prst="rect">
                <a:avLst/>
              </a:prstGeom>
            </p:spPr>
            <p:style>
              <a:lnRef idx="0">
                <a:scrgbClr r="0" g="0" b="0"/>
              </a:lnRef>
              <a:fillRef idx="0">
                <a:scrgbClr r="0" g="0" b="0"/>
              </a:fillRef>
              <a:effectRef idx="0">
                <a:scrgbClr r="0" g="0" b="0"/>
              </a:effectRef>
              <a:fontRef idx="minor">
                <a:schemeClr val="lt1"/>
              </a:fontRef>
            </p:style>
            <p:txBody>
              <a:bodyPr lIns="21590" tIns="21590" rIns="21590" bIns="21590" spcCol="1270" anchor="ctr"/>
              <a:lstStyle/>
              <a:p>
                <a:pPr algn="ctr" defTabSz="755650" fontAlgn="auto">
                  <a:lnSpc>
                    <a:spcPct val="90000"/>
                  </a:lnSpc>
                  <a:spcAft>
                    <a:spcPct val="35000"/>
                  </a:spcAft>
                  <a:defRPr/>
                </a:pPr>
                <a:r>
                  <a:rPr lang="fr-FR" sz="1900" cap="small" dirty="0"/>
                  <a:t>POLE  OF SOUSSE</a:t>
                </a:r>
              </a:p>
            </p:txBody>
          </p:sp>
        </p:grpSp>
        <p:grpSp>
          <p:nvGrpSpPr>
            <p:cNvPr id="9" name="Groupe 7"/>
            <p:cNvGrpSpPr/>
            <p:nvPr/>
          </p:nvGrpSpPr>
          <p:grpSpPr>
            <a:xfrm rot="1588852">
              <a:off x="4436316" y="1358243"/>
              <a:ext cx="1496271" cy="1681348"/>
              <a:chOff x="2058975" y="1123213"/>
              <a:chExt cx="1481704" cy="1360060"/>
            </a:xfrm>
            <a:solidFill>
              <a:srgbClr val="00628A"/>
            </a:solidFill>
          </p:grpSpPr>
          <p:sp>
            <p:nvSpPr>
              <p:cNvPr id="23" name=" 5"/>
              <p:cNvSpPr/>
              <p:nvPr/>
            </p:nvSpPr>
            <p:spPr>
              <a:xfrm>
                <a:off x="2058975" y="1123213"/>
                <a:ext cx="1481704" cy="1360060"/>
              </a:xfrm>
              <a:prstGeom prst="gear6">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4" name=" 6"/>
              <p:cNvSpPr/>
              <p:nvPr/>
            </p:nvSpPr>
            <p:spPr>
              <a:xfrm rot="20731515">
                <a:off x="2330278" y="1597332"/>
                <a:ext cx="1026305" cy="419714"/>
              </a:xfrm>
              <a:prstGeom prst="rect">
                <a:avLst/>
              </a:prstGeom>
              <a:noFill/>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444500" fontAlgn="auto">
                  <a:lnSpc>
                    <a:spcPct val="90000"/>
                  </a:lnSpc>
                  <a:spcAft>
                    <a:spcPct val="35000"/>
                  </a:spcAft>
                  <a:defRPr/>
                </a:pPr>
                <a:r>
                  <a:rPr lang="fr-FR" sz="1200" b="1" dirty="0">
                    <a:latin typeface="Trebuchet MS" pitchFamily="34" charset="0"/>
                  </a:rPr>
                  <a:t>Higher </a:t>
                </a:r>
                <a:r>
                  <a:rPr lang="fr-FR" sz="1400" b="1" dirty="0">
                    <a:latin typeface="Trebuchet MS" pitchFamily="34" charset="0"/>
                  </a:rPr>
                  <a:t>Education</a:t>
                </a:r>
              </a:p>
            </p:txBody>
          </p:sp>
        </p:grpSp>
        <p:grpSp>
          <p:nvGrpSpPr>
            <p:cNvPr id="10" name="Groupe 8"/>
            <p:cNvGrpSpPr/>
            <p:nvPr/>
          </p:nvGrpSpPr>
          <p:grpSpPr>
            <a:xfrm rot="1531753">
              <a:off x="5378754" y="3785749"/>
              <a:ext cx="1496271" cy="1681348"/>
              <a:chOff x="3020982" y="248911"/>
              <a:chExt cx="1332581" cy="1332581"/>
            </a:xfrm>
            <a:solidFill>
              <a:srgbClr val="00628A"/>
            </a:solidFill>
          </p:grpSpPr>
          <p:sp>
            <p:nvSpPr>
              <p:cNvPr id="21" name=" 7"/>
              <p:cNvSpPr/>
              <p:nvPr/>
            </p:nvSpPr>
            <p:spPr>
              <a:xfrm rot="20937819">
                <a:off x="3020982" y="248911"/>
                <a:ext cx="1332581" cy="1332581"/>
              </a:xfrm>
              <a:prstGeom prst="gear6">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 8"/>
              <p:cNvSpPr/>
              <p:nvPr/>
            </p:nvSpPr>
            <p:spPr>
              <a:xfrm rot="18770926">
                <a:off x="3223530" y="550981"/>
                <a:ext cx="974293" cy="762855"/>
              </a:xfrm>
              <a:prstGeom prst="rect">
                <a:avLst/>
              </a:prstGeom>
              <a:noFill/>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444500" fontAlgn="auto">
                  <a:lnSpc>
                    <a:spcPct val="90000"/>
                  </a:lnSpc>
                  <a:spcAft>
                    <a:spcPct val="35000"/>
                  </a:spcAft>
                  <a:defRPr/>
                </a:pPr>
                <a:r>
                  <a:rPr lang="fr-FR" sz="1500" b="1" dirty="0">
                    <a:latin typeface="Trebuchet MS" pitchFamily="34" charset="0"/>
                  </a:rPr>
                  <a:t>Research &amp; Innovation</a:t>
                </a:r>
                <a:endParaRPr lang="fr-FR" sz="1500" dirty="0"/>
              </a:p>
            </p:txBody>
          </p:sp>
        </p:grpSp>
        <p:grpSp>
          <p:nvGrpSpPr>
            <p:cNvPr id="11" name="Groupe 19"/>
            <p:cNvGrpSpPr/>
            <p:nvPr/>
          </p:nvGrpSpPr>
          <p:grpSpPr>
            <a:xfrm rot="2043635">
              <a:off x="2005941" y="2555977"/>
              <a:ext cx="1496271" cy="1681348"/>
              <a:chOff x="3020982" y="248911"/>
              <a:chExt cx="1332581" cy="1332581"/>
            </a:xfrm>
            <a:solidFill>
              <a:srgbClr val="00628A"/>
            </a:solidFill>
          </p:grpSpPr>
          <p:sp>
            <p:nvSpPr>
              <p:cNvPr id="19" name=" 7"/>
              <p:cNvSpPr/>
              <p:nvPr/>
            </p:nvSpPr>
            <p:spPr>
              <a:xfrm rot="20937819">
                <a:off x="3020982" y="248911"/>
                <a:ext cx="1332581" cy="1332581"/>
              </a:xfrm>
              <a:prstGeom prst="gear6">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0" name=" 8"/>
              <p:cNvSpPr/>
              <p:nvPr/>
            </p:nvSpPr>
            <p:spPr>
              <a:xfrm rot="19725008">
                <a:off x="3230670" y="638091"/>
                <a:ext cx="961849" cy="617900"/>
              </a:xfrm>
              <a:prstGeom prst="rect">
                <a:avLst/>
              </a:prstGeom>
              <a:noFill/>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444500" fontAlgn="auto">
                  <a:lnSpc>
                    <a:spcPct val="90000"/>
                  </a:lnSpc>
                  <a:spcAft>
                    <a:spcPct val="35000"/>
                  </a:spcAft>
                  <a:defRPr/>
                </a:pPr>
                <a:r>
                  <a:rPr lang="fr-FR" sz="1400" b="1" dirty="0">
                    <a:latin typeface="Trebuchet MS" pitchFamily="34" charset="0"/>
                  </a:rPr>
                  <a:t>Industrials</a:t>
                </a:r>
                <a:endParaRPr lang="fr-FR" sz="1400" dirty="0"/>
              </a:p>
            </p:txBody>
          </p:sp>
        </p:grpSp>
        <p:sp>
          <p:nvSpPr>
            <p:cNvPr id="12" name="Double flèche horizontale 11"/>
            <p:cNvSpPr/>
            <p:nvPr/>
          </p:nvSpPr>
          <p:spPr>
            <a:xfrm rot="19781685" flipV="1">
              <a:off x="3365966" y="2397683"/>
              <a:ext cx="837815" cy="293545"/>
            </a:xfrm>
            <a:prstGeom prst="leftRightArrow">
              <a:avLst/>
            </a:prstGeom>
            <a:solidFill>
              <a:srgbClr val="EEB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3" name="Double flèche horizontale 12"/>
            <p:cNvSpPr/>
            <p:nvPr/>
          </p:nvSpPr>
          <p:spPr>
            <a:xfrm rot="14427235" flipV="1">
              <a:off x="2744000" y="4616430"/>
              <a:ext cx="729854" cy="299336"/>
            </a:xfrm>
            <a:prstGeom prst="leftRightArrow">
              <a:avLst/>
            </a:prstGeom>
            <a:solidFill>
              <a:srgbClr val="EEB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4" name="Double flèche horizontale 13"/>
            <p:cNvSpPr/>
            <p:nvPr/>
          </p:nvSpPr>
          <p:spPr>
            <a:xfrm rot="15020145" flipV="1">
              <a:off x="5429631" y="3241277"/>
              <a:ext cx="808453" cy="250531"/>
            </a:xfrm>
            <a:prstGeom prst="leftRightArrow">
              <a:avLst/>
            </a:prstGeom>
            <a:solidFill>
              <a:srgbClr val="EEB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nvGrpSpPr>
            <p:cNvPr id="15" name="Groupe 8"/>
            <p:cNvGrpSpPr/>
            <p:nvPr/>
          </p:nvGrpSpPr>
          <p:grpSpPr>
            <a:xfrm rot="3466594">
              <a:off x="3133777" y="4936155"/>
              <a:ext cx="1496271" cy="1681348"/>
              <a:chOff x="3020982" y="248911"/>
              <a:chExt cx="1332581" cy="1332581"/>
            </a:xfrm>
            <a:solidFill>
              <a:srgbClr val="00628A"/>
            </a:solidFill>
          </p:grpSpPr>
          <p:sp>
            <p:nvSpPr>
              <p:cNvPr id="17" name=" 7"/>
              <p:cNvSpPr/>
              <p:nvPr/>
            </p:nvSpPr>
            <p:spPr>
              <a:xfrm rot="20937819">
                <a:off x="3020982" y="248911"/>
                <a:ext cx="1332581" cy="1332581"/>
              </a:xfrm>
              <a:prstGeom prst="gear6">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 8"/>
              <p:cNvSpPr/>
              <p:nvPr/>
            </p:nvSpPr>
            <p:spPr>
              <a:xfrm rot="18770926">
                <a:off x="3223530" y="550981"/>
                <a:ext cx="974293" cy="762855"/>
              </a:xfrm>
              <a:prstGeom prst="rect">
                <a:avLst/>
              </a:prstGeom>
              <a:noFill/>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444500" fontAlgn="auto">
                  <a:lnSpc>
                    <a:spcPct val="90000"/>
                  </a:lnSpc>
                  <a:spcAft>
                    <a:spcPct val="35000"/>
                  </a:spcAft>
                  <a:defRPr/>
                </a:pPr>
                <a:r>
                  <a:rPr lang="fr-FR" sz="1500" b="1" dirty="0">
                    <a:latin typeface="Trebuchet MS" pitchFamily="34" charset="0"/>
                  </a:rPr>
                  <a:t>Support structures</a:t>
                </a:r>
              </a:p>
            </p:txBody>
          </p:sp>
        </p:grpSp>
        <p:sp>
          <p:nvSpPr>
            <p:cNvPr id="16" name="Double flèche horizontale 15"/>
            <p:cNvSpPr/>
            <p:nvPr/>
          </p:nvSpPr>
          <p:spPr>
            <a:xfrm rot="8846750" flipV="1">
              <a:off x="4667425" y="5257746"/>
              <a:ext cx="730444" cy="299962"/>
            </a:xfrm>
            <a:prstGeom prst="leftRightArrow">
              <a:avLst/>
            </a:prstGeom>
            <a:solidFill>
              <a:srgbClr val="EEB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grpSp>
      <p:pic>
        <p:nvPicPr>
          <p:cNvPr id="27" name="Image 26" descr="logo-pcs-final_2.png"/>
          <p:cNvPicPr>
            <a:picLocks noChangeAspect="1"/>
          </p:cNvPicPr>
          <p:nvPr/>
        </p:nvPicPr>
        <p:blipFill>
          <a:blip r:embed="rId5"/>
          <a:stretch>
            <a:fillRect/>
          </a:stretch>
        </p:blipFill>
        <p:spPr>
          <a:xfrm>
            <a:off x="287483" y="226038"/>
            <a:ext cx="928694" cy="4794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5471"/>
            <a:ext cx="8229600" cy="1143000"/>
          </a:xfrm>
        </p:spPr>
        <p:txBody>
          <a:bodyPr/>
          <a:lstStyle/>
          <a:p>
            <a:r>
              <a:rPr lang="fr-FR" sz="3600" b="1" dirty="0" smtClean="0">
                <a:solidFill>
                  <a:srgbClr val="002060"/>
                </a:solidFill>
                <a:cs typeface="Arabic Transparent" pitchFamily="2" charset="-78"/>
              </a:rPr>
              <a:t>Components</a:t>
            </a:r>
            <a:endParaRPr lang="fr-FR" sz="3600" b="1" dirty="0">
              <a:solidFill>
                <a:srgbClr val="002060"/>
              </a:solidFill>
              <a:cs typeface="Arabic Transparent" pitchFamily="2" charset="-78"/>
            </a:endParaRPr>
          </a:p>
        </p:txBody>
      </p:sp>
      <p:sp>
        <p:nvSpPr>
          <p:cNvPr id="3" name="Content Placeholder 2"/>
          <p:cNvSpPr>
            <a:spLocks noGrp="1"/>
          </p:cNvSpPr>
          <p:nvPr>
            <p:ph idx="1"/>
          </p:nvPr>
        </p:nvSpPr>
        <p:spPr>
          <a:xfrm>
            <a:off x="457200" y="1848471"/>
            <a:ext cx="8229600" cy="3733800"/>
          </a:xfrm>
        </p:spPr>
        <p:txBody>
          <a:bodyPr/>
          <a:lstStyle/>
          <a:p>
            <a:pPr algn="just" fontAlgn="auto">
              <a:spcBef>
                <a:spcPts val="0"/>
              </a:spcBef>
              <a:spcAft>
                <a:spcPts val="0"/>
              </a:spcAft>
              <a:buNone/>
              <a:defRPr/>
            </a:pPr>
            <a:r>
              <a:rPr lang="en-US" sz="2200" b="1" dirty="0" smtClean="0">
                <a:solidFill>
                  <a:schemeClr val="accent1">
                    <a:lumMod val="50000"/>
                  </a:schemeClr>
                </a:solidFill>
                <a:latin typeface="Trebuchet MS" pitchFamily="34" charset="0"/>
              </a:rPr>
              <a:t>The pole of Sousse </a:t>
            </a:r>
            <a:r>
              <a:rPr lang="fr-FR" sz="2200" b="1" dirty="0" smtClean="0">
                <a:solidFill>
                  <a:schemeClr val="accent1">
                    <a:lumMod val="50000"/>
                  </a:schemeClr>
                </a:solidFill>
                <a:latin typeface="Trebuchet MS" pitchFamily="34" charset="0"/>
              </a:rPr>
              <a:t>includes </a:t>
            </a:r>
            <a:r>
              <a:rPr lang="en-US" sz="2200" b="1" dirty="0" smtClean="0">
                <a:solidFill>
                  <a:schemeClr val="accent1">
                    <a:lumMod val="50000"/>
                  </a:schemeClr>
                </a:solidFill>
                <a:latin typeface="Trebuchet MS" pitchFamily="34" charset="0"/>
              </a:rPr>
              <a:t>:</a:t>
            </a:r>
          </a:p>
          <a:p>
            <a:pPr algn="just" fontAlgn="auto">
              <a:spcBef>
                <a:spcPts val="0"/>
              </a:spcBef>
              <a:spcAft>
                <a:spcPts val="0"/>
              </a:spcAft>
              <a:defRPr/>
            </a:pPr>
            <a:endParaRPr lang="en-US" sz="2200" b="1" dirty="0" smtClean="0">
              <a:solidFill>
                <a:schemeClr val="accent1">
                  <a:lumMod val="50000"/>
                </a:schemeClr>
              </a:solidFill>
              <a:latin typeface="Trebuchet MS" pitchFamily="34" charset="0"/>
            </a:endParaRPr>
          </a:p>
          <a:p>
            <a:pPr lvl="1" algn="just" fontAlgn="auto">
              <a:lnSpc>
                <a:spcPct val="150000"/>
              </a:lnSpc>
              <a:spcBef>
                <a:spcPts val="0"/>
              </a:spcBef>
              <a:spcAft>
                <a:spcPts val="0"/>
              </a:spcAft>
              <a:buClr>
                <a:schemeClr val="tx2">
                  <a:lumMod val="50000"/>
                </a:schemeClr>
              </a:buClr>
              <a:buFont typeface="Arial" pitchFamily="34" charset="0"/>
              <a:buChar char="•"/>
              <a:defRPr/>
            </a:pPr>
            <a:r>
              <a:rPr lang="en-US" sz="2200" b="1" dirty="0" smtClean="0"/>
              <a:t>  </a:t>
            </a:r>
            <a:r>
              <a:rPr lang="en-US" sz="2200" b="1" dirty="0" smtClean="0">
                <a:solidFill>
                  <a:schemeClr val="accent1">
                    <a:lumMod val="50000"/>
                  </a:schemeClr>
                </a:solidFill>
                <a:latin typeface="Trebuchet MS" pitchFamily="34" charset="0"/>
              </a:rPr>
              <a:t>Technopark (55ha)</a:t>
            </a:r>
          </a:p>
          <a:p>
            <a:pPr lvl="1" algn="just" fontAlgn="auto">
              <a:lnSpc>
                <a:spcPct val="150000"/>
              </a:lnSpc>
              <a:spcBef>
                <a:spcPts val="0"/>
              </a:spcBef>
              <a:spcAft>
                <a:spcPts val="0"/>
              </a:spcAft>
              <a:buClr>
                <a:schemeClr val="tx2">
                  <a:lumMod val="50000"/>
                </a:schemeClr>
              </a:buClr>
              <a:buFont typeface="Arial" pitchFamily="34" charset="0"/>
              <a:buChar char="•"/>
              <a:defRPr/>
            </a:pPr>
            <a:r>
              <a:rPr lang="en-US" sz="2200" b="1" dirty="0" smtClean="0">
                <a:solidFill>
                  <a:schemeClr val="accent1">
                    <a:lumMod val="50000"/>
                  </a:schemeClr>
                </a:solidFill>
                <a:latin typeface="Trebuchet MS" pitchFamily="34" charset="0"/>
              </a:rPr>
              <a:t>  Off-Shoring Park of Hammam Maarouf (48ha)</a:t>
            </a:r>
          </a:p>
          <a:p>
            <a:pPr lvl="1" algn="just" fontAlgn="auto">
              <a:lnSpc>
                <a:spcPct val="150000"/>
              </a:lnSpc>
              <a:spcBef>
                <a:spcPts val="0"/>
              </a:spcBef>
              <a:spcAft>
                <a:spcPts val="0"/>
              </a:spcAft>
              <a:buClr>
                <a:schemeClr val="tx2">
                  <a:lumMod val="50000"/>
                </a:schemeClr>
              </a:buClr>
              <a:buFont typeface="Arial" pitchFamily="34" charset="0"/>
              <a:buChar char="•"/>
              <a:defRPr/>
            </a:pPr>
            <a:r>
              <a:rPr lang="en-US" sz="2200" b="1" dirty="0" smtClean="0">
                <a:solidFill>
                  <a:schemeClr val="accent1">
                    <a:lumMod val="50000"/>
                  </a:schemeClr>
                </a:solidFill>
                <a:latin typeface="Trebuchet MS" pitchFamily="34" charset="0"/>
              </a:rPr>
              <a:t>  Industrial Park of Enfidha (142ha)</a:t>
            </a:r>
          </a:p>
        </p:txBody>
      </p:sp>
      <p:pic>
        <p:nvPicPr>
          <p:cNvPr id="4" name="Image 3" descr="logo-pcs-final_2.png"/>
          <p:cNvPicPr>
            <a:picLocks noChangeAspect="1"/>
          </p:cNvPicPr>
          <p:nvPr/>
        </p:nvPicPr>
        <p:blipFill>
          <a:blip r:embed="rId4"/>
          <a:stretch>
            <a:fillRect/>
          </a:stretch>
        </p:blipFill>
        <p:spPr>
          <a:xfrm>
            <a:off x="287483" y="226038"/>
            <a:ext cx="928694" cy="47943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3"/>
              <a:stretch>
                <a:fillRect/>
              </a:stretch>
            </a:blipFill>
          </mc:Choice>
          <mc:Fallback>
            <a:blipFill rotWithShape="1">
              <a:blip r:embed="rId4"/>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fr-FR" sz="3200" b="1" dirty="0" smtClean="0">
                <a:solidFill>
                  <a:schemeClr val="accent1">
                    <a:lumMod val="50000"/>
                  </a:schemeClr>
                </a:solidFill>
                <a:latin typeface="Calibri" pitchFamily="34" charset="0"/>
                <a:cs typeface="Arabic Transparent" pitchFamily="2" charset="-78"/>
              </a:rPr>
              <a:t>The </a:t>
            </a:r>
            <a:r>
              <a:rPr lang="en-US" sz="3200" b="1" dirty="0" smtClean="0">
                <a:solidFill>
                  <a:schemeClr val="accent1">
                    <a:lumMod val="50000"/>
                  </a:schemeClr>
                </a:solidFill>
                <a:latin typeface="Calibri" pitchFamily="34" charset="0"/>
              </a:rPr>
              <a:t>Technopark</a:t>
            </a:r>
            <a:r>
              <a:rPr lang="en-US" sz="3200" b="1" dirty="0" smtClean="0">
                <a:solidFill>
                  <a:schemeClr val="accent1">
                    <a:lumMod val="50000"/>
                  </a:schemeClr>
                </a:solidFill>
                <a:latin typeface="Calibri" pitchFamily="34" charset="0"/>
                <a:cs typeface="Arabic Transparent" pitchFamily="2" charset="-78"/>
              </a:rPr>
              <a:t>&amp; </a:t>
            </a:r>
            <a:br>
              <a:rPr lang="en-US" sz="3200" b="1" dirty="0" smtClean="0">
                <a:solidFill>
                  <a:schemeClr val="accent1">
                    <a:lumMod val="50000"/>
                  </a:schemeClr>
                </a:solidFill>
                <a:latin typeface="Calibri" pitchFamily="34" charset="0"/>
                <a:cs typeface="Arabic Transparent" pitchFamily="2" charset="-78"/>
              </a:rPr>
            </a:br>
            <a:r>
              <a:rPr lang="en-US" sz="3200" b="1" dirty="0" smtClean="0">
                <a:solidFill>
                  <a:schemeClr val="accent1">
                    <a:lumMod val="50000"/>
                  </a:schemeClr>
                </a:solidFill>
                <a:latin typeface="Calibri" pitchFamily="34" charset="0"/>
                <a:cs typeface="Arabic Transparent" pitchFamily="2" charset="-78"/>
              </a:rPr>
              <a:t>the Off-Shoring park of Hammam Maarouf</a:t>
            </a:r>
            <a:endParaRPr lang="fr-FR" sz="3200" b="1" dirty="0" smtClean="0">
              <a:solidFill>
                <a:schemeClr val="accent1">
                  <a:lumMod val="50000"/>
                </a:schemeClr>
              </a:solidFill>
              <a:latin typeface="Calibri" pitchFamily="34" charset="0"/>
              <a:cs typeface="Arabic Transparent" pitchFamily="2" charset="-78"/>
            </a:endParaRPr>
          </a:p>
        </p:txBody>
      </p:sp>
      <p:sp>
        <p:nvSpPr>
          <p:cNvPr id="4" name="Rectangle 13"/>
          <p:cNvSpPr>
            <a:spLocks noChangeArrowheads="1"/>
          </p:cNvSpPr>
          <p:nvPr/>
        </p:nvSpPr>
        <p:spPr bwMode="auto">
          <a:xfrm>
            <a:off x="287483" y="1704392"/>
            <a:ext cx="2428860" cy="466741"/>
          </a:xfrm>
          <a:prstGeom prst="rect">
            <a:avLst/>
          </a:prstGeom>
          <a:solidFill>
            <a:schemeClr val="accent1"/>
          </a:solidFill>
          <a:ln w="9525">
            <a:noFill/>
            <a:miter lim="800000"/>
            <a:headEnd/>
            <a:tailEnd/>
          </a:ln>
        </p:spPr>
        <p:txBody>
          <a:bodyPr wrap="none" anchor="ctr"/>
          <a:lstStyle/>
          <a:p>
            <a:pPr algn="ctr">
              <a:defRPr/>
            </a:pPr>
            <a:r>
              <a:rPr lang="fr-FR" sz="2400" b="1" dirty="0">
                <a:solidFill>
                  <a:schemeClr val="bg1"/>
                </a:solidFill>
                <a:latin typeface="+mn-lt"/>
              </a:rPr>
              <a:t>Technopark</a:t>
            </a:r>
          </a:p>
        </p:txBody>
      </p:sp>
      <p:sp>
        <p:nvSpPr>
          <p:cNvPr id="5" name="ZoneTexte 14"/>
          <p:cNvSpPr txBox="1">
            <a:spLocks noChangeArrowheads="1"/>
          </p:cNvSpPr>
          <p:nvPr/>
        </p:nvSpPr>
        <p:spPr bwMode="auto">
          <a:xfrm>
            <a:off x="287483" y="2172480"/>
            <a:ext cx="2410140" cy="2185214"/>
          </a:xfrm>
          <a:prstGeom prst="rect">
            <a:avLst/>
          </a:prstGeom>
          <a:noFill/>
          <a:ln w="22225">
            <a:solidFill>
              <a:schemeClr val="accent1"/>
            </a:solidFill>
            <a:miter lim="800000"/>
            <a:headEnd/>
            <a:tailEnd/>
          </a:ln>
        </p:spPr>
        <p:txBody>
          <a:bodyPr wrap="square" anchor="ctr">
            <a:spAutoFit/>
          </a:bodyPr>
          <a:lstStyle/>
          <a:p>
            <a:pPr>
              <a:buFont typeface="Arial" pitchFamily="34" charset="0"/>
              <a:buChar char="•"/>
              <a:defRPr/>
            </a:pPr>
            <a:r>
              <a:rPr lang="fr-FR" sz="1700" b="1" dirty="0" smtClean="0">
                <a:solidFill>
                  <a:schemeClr val="tx2">
                    <a:lumMod val="75000"/>
                  </a:schemeClr>
                </a:solidFill>
              </a:rPr>
              <a:t>55 </a:t>
            </a:r>
            <a:r>
              <a:rPr lang="fr-FR" sz="1700" b="1" dirty="0" smtClean="0">
                <a:solidFill>
                  <a:schemeClr val="tx2">
                    <a:lumMod val="75000"/>
                  </a:schemeClr>
                </a:solidFill>
                <a:latin typeface="+mn-lt"/>
              </a:rPr>
              <a:t>hectares </a:t>
            </a:r>
            <a:endParaRPr lang="fr-FR" sz="1700" b="1" dirty="0">
              <a:solidFill>
                <a:schemeClr val="tx2">
                  <a:lumMod val="75000"/>
                </a:schemeClr>
              </a:solidFill>
              <a:latin typeface="+mn-lt"/>
            </a:endParaRPr>
          </a:p>
          <a:p>
            <a:pPr>
              <a:buFont typeface="Wingdings" pitchFamily="2" charset="2"/>
              <a:buChar char="ü"/>
              <a:defRPr/>
            </a:pPr>
            <a:r>
              <a:rPr lang="fr-FR" sz="1700" dirty="0">
                <a:solidFill>
                  <a:schemeClr val="tx2">
                    <a:lumMod val="75000"/>
                  </a:schemeClr>
                </a:solidFill>
                <a:latin typeface="+mn-lt"/>
              </a:rPr>
              <a:t>Business </a:t>
            </a:r>
            <a:r>
              <a:rPr lang="fr-FR" sz="1700" dirty="0" err="1">
                <a:solidFill>
                  <a:schemeClr val="tx2">
                    <a:lumMod val="75000"/>
                  </a:schemeClr>
                </a:solidFill>
                <a:latin typeface="+mn-lt"/>
              </a:rPr>
              <a:t>incubator</a:t>
            </a:r>
            <a:endParaRPr lang="fr-FR" sz="1700" dirty="0">
              <a:solidFill>
                <a:schemeClr val="tx2">
                  <a:lumMod val="75000"/>
                </a:schemeClr>
              </a:solidFill>
              <a:latin typeface="+mn-lt"/>
            </a:endParaRPr>
          </a:p>
          <a:p>
            <a:pPr>
              <a:buFont typeface="Wingdings" pitchFamily="2" charset="2"/>
              <a:buChar char="ü"/>
              <a:defRPr/>
            </a:pPr>
            <a:r>
              <a:rPr lang="fr-FR" sz="1700" dirty="0">
                <a:solidFill>
                  <a:schemeClr val="tx2">
                    <a:lumMod val="75000"/>
                  </a:schemeClr>
                </a:solidFill>
                <a:latin typeface="+mn-lt"/>
              </a:rPr>
              <a:t>National </a:t>
            </a:r>
            <a:r>
              <a:rPr lang="fr-FR" sz="1700" dirty="0">
                <a:solidFill>
                  <a:schemeClr val="tx2">
                    <a:lumMod val="75000"/>
                  </a:schemeClr>
                </a:solidFill>
              </a:rPr>
              <a:t>E</a:t>
            </a:r>
            <a:r>
              <a:rPr lang="fr-FR" sz="1700" dirty="0" smtClean="0">
                <a:solidFill>
                  <a:schemeClr val="tx2">
                    <a:lumMod val="75000"/>
                  </a:schemeClr>
                </a:solidFill>
                <a:latin typeface="+mn-lt"/>
              </a:rPr>
              <a:t>ngineering School of </a:t>
            </a:r>
            <a:r>
              <a:rPr lang="fr-FR" sz="1700" dirty="0">
                <a:solidFill>
                  <a:schemeClr val="tx2">
                    <a:lumMod val="75000"/>
                  </a:schemeClr>
                </a:solidFill>
                <a:latin typeface="+mn-lt"/>
              </a:rPr>
              <a:t>Sousse</a:t>
            </a:r>
          </a:p>
          <a:p>
            <a:pPr>
              <a:buFont typeface="Wingdings" pitchFamily="2" charset="2"/>
              <a:buChar char="ü"/>
              <a:defRPr/>
            </a:pPr>
            <a:r>
              <a:rPr lang="fr-FR" sz="1700" dirty="0" err="1">
                <a:solidFill>
                  <a:schemeClr val="tx2">
                    <a:lumMod val="75000"/>
                  </a:schemeClr>
                </a:solidFill>
                <a:latin typeface="+mn-lt"/>
              </a:rPr>
              <a:t>Research</a:t>
            </a:r>
            <a:r>
              <a:rPr lang="fr-FR" sz="1700" dirty="0">
                <a:solidFill>
                  <a:schemeClr val="tx2">
                    <a:lumMod val="75000"/>
                  </a:schemeClr>
                </a:solidFill>
                <a:latin typeface="+mn-lt"/>
              </a:rPr>
              <a:t> Center</a:t>
            </a:r>
          </a:p>
          <a:p>
            <a:pPr>
              <a:buFont typeface="Wingdings" pitchFamily="2" charset="2"/>
              <a:buChar char="ü"/>
              <a:defRPr/>
            </a:pPr>
            <a:r>
              <a:rPr lang="fr-FR" sz="1700" dirty="0" err="1">
                <a:solidFill>
                  <a:schemeClr val="tx2">
                    <a:lumMod val="75000"/>
                  </a:schemeClr>
                </a:solidFill>
                <a:latin typeface="+mn-lt"/>
              </a:rPr>
              <a:t>Technology</a:t>
            </a:r>
            <a:r>
              <a:rPr lang="fr-FR" sz="1700" dirty="0">
                <a:solidFill>
                  <a:schemeClr val="tx2">
                    <a:lumMod val="75000"/>
                  </a:schemeClr>
                </a:solidFill>
                <a:latin typeface="+mn-lt"/>
              </a:rPr>
              <a:t> Resource Center</a:t>
            </a:r>
          </a:p>
          <a:p>
            <a:pPr>
              <a:buFont typeface="Wingdings" pitchFamily="2" charset="2"/>
              <a:buChar char="ü"/>
              <a:defRPr/>
            </a:pPr>
            <a:r>
              <a:rPr lang="fr-FR" sz="1700" dirty="0" err="1">
                <a:solidFill>
                  <a:schemeClr val="tx2">
                    <a:lumMod val="75000"/>
                  </a:schemeClr>
                </a:solidFill>
                <a:latin typeface="+mn-lt"/>
              </a:rPr>
              <a:t>Industrial</a:t>
            </a:r>
            <a:r>
              <a:rPr lang="fr-FR" sz="1700" dirty="0">
                <a:solidFill>
                  <a:schemeClr val="tx2">
                    <a:lumMod val="75000"/>
                  </a:schemeClr>
                </a:solidFill>
                <a:latin typeface="+mn-lt"/>
              </a:rPr>
              <a:t> </a:t>
            </a:r>
            <a:r>
              <a:rPr lang="fr-FR" sz="1700" dirty="0" err="1">
                <a:solidFill>
                  <a:schemeClr val="tx2">
                    <a:lumMod val="75000"/>
                  </a:schemeClr>
                </a:solidFill>
                <a:latin typeface="+mn-lt"/>
              </a:rPr>
              <a:t>Spaces</a:t>
            </a:r>
            <a:r>
              <a:rPr lang="fr-FR" sz="1700" dirty="0">
                <a:solidFill>
                  <a:schemeClr val="tx2">
                    <a:lumMod val="75000"/>
                  </a:schemeClr>
                </a:solidFill>
                <a:latin typeface="+mn-lt"/>
              </a:rPr>
              <a:t> </a:t>
            </a:r>
          </a:p>
        </p:txBody>
      </p:sp>
      <p:sp>
        <p:nvSpPr>
          <p:cNvPr id="6" name="Rectangle 16"/>
          <p:cNvSpPr>
            <a:spLocks noChangeArrowheads="1"/>
          </p:cNvSpPr>
          <p:nvPr/>
        </p:nvSpPr>
        <p:spPr bwMode="auto">
          <a:xfrm>
            <a:off x="310883" y="4591064"/>
            <a:ext cx="2386740" cy="466741"/>
          </a:xfrm>
          <a:prstGeom prst="rect">
            <a:avLst/>
          </a:prstGeom>
          <a:solidFill>
            <a:schemeClr val="accent1"/>
          </a:solidFill>
          <a:ln w="9525">
            <a:noFill/>
            <a:miter lim="800000"/>
            <a:headEnd/>
            <a:tailEnd/>
          </a:ln>
        </p:spPr>
        <p:txBody>
          <a:bodyPr wrap="none" anchor="ctr"/>
          <a:lstStyle/>
          <a:p>
            <a:pPr algn="ctr">
              <a:defRPr/>
            </a:pPr>
            <a:r>
              <a:rPr lang="fr-FR" sz="2400" b="1" dirty="0">
                <a:solidFill>
                  <a:schemeClr val="bg1"/>
                </a:solidFill>
                <a:latin typeface="+mn-lt"/>
              </a:rPr>
              <a:t> Off-</a:t>
            </a:r>
            <a:r>
              <a:rPr lang="fr-FR" sz="2400" b="1" dirty="0" err="1">
                <a:solidFill>
                  <a:schemeClr val="bg1"/>
                </a:solidFill>
                <a:latin typeface="+mn-lt"/>
              </a:rPr>
              <a:t>Shoring</a:t>
            </a:r>
            <a:r>
              <a:rPr lang="fr-FR" sz="2400" b="1" dirty="0">
                <a:solidFill>
                  <a:schemeClr val="bg1"/>
                </a:solidFill>
                <a:latin typeface="+mn-lt"/>
              </a:rPr>
              <a:t> Area</a:t>
            </a:r>
          </a:p>
        </p:txBody>
      </p:sp>
      <p:sp>
        <p:nvSpPr>
          <p:cNvPr id="7" name="ZoneTexte 14"/>
          <p:cNvSpPr txBox="1">
            <a:spLocks noChangeArrowheads="1"/>
          </p:cNvSpPr>
          <p:nvPr/>
        </p:nvSpPr>
        <p:spPr bwMode="auto">
          <a:xfrm>
            <a:off x="310883" y="5057805"/>
            <a:ext cx="2386740" cy="353943"/>
          </a:xfrm>
          <a:prstGeom prst="rect">
            <a:avLst/>
          </a:prstGeom>
          <a:noFill/>
          <a:ln w="22225">
            <a:solidFill>
              <a:schemeClr val="accent1"/>
            </a:solidFill>
            <a:miter lim="800000"/>
            <a:headEnd/>
            <a:tailEnd/>
          </a:ln>
        </p:spPr>
        <p:txBody>
          <a:bodyPr wrap="square" anchor="ctr">
            <a:spAutoFit/>
          </a:bodyPr>
          <a:lstStyle/>
          <a:p>
            <a:pPr>
              <a:buFontTx/>
              <a:buChar char="•"/>
              <a:defRPr/>
            </a:pPr>
            <a:r>
              <a:rPr lang="fr-FR" sz="1700" b="1" dirty="0" smtClean="0">
                <a:solidFill>
                  <a:schemeClr val="tx2">
                    <a:lumMod val="75000"/>
                  </a:schemeClr>
                </a:solidFill>
              </a:rPr>
              <a:t>48 </a:t>
            </a:r>
            <a:r>
              <a:rPr lang="fr-FR" sz="1700" b="1" dirty="0" smtClean="0">
                <a:solidFill>
                  <a:schemeClr val="tx2">
                    <a:lumMod val="75000"/>
                  </a:schemeClr>
                </a:solidFill>
                <a:latin typeface="+mn-lt"/>
              </a:rPr>
              <a:t>hectares </a:t>
            </a:r>
            <a:endParaRPr lang="fr-FR" sz="1700" b="1" dirty="0">
              <a:solidFill>
                <a:schemeClr val="tx2">
                  <a:lumMod val="75000"/>
                </a:schemeClr>
              </a:solidFill>
              <a:latin typeface="+mn-lt"/>
            </a:endParaRPr>
          </a:p>
        </p:txBody>
      </p:sp>
      <p:pic>
        <p:nvPicPr>
          <p:cNvPr id="8" name="Picture 2" descr="C:\Documents and Settings\Nadia\Bureau\technopole.JPG"/>
          <p:cNvPicPr>
            <a:picLocks noChangeAspect="1" noChangeArrowheads="1"/>
          </p:cNvPicPr>
          <p:nvPr/>
        </p:nvPicPr>
        <p:blipFill>
          <a:blip r:embed="rId5"/>
          <a:srcRect/>
          <a:stretch>
            <a:fillRect/>
          </a:stretch>
        </p:blipFill>
        <p:spPr bwMode="auto">
          <a:xfrm>
            <a:off x="2928926" y="1704392"/>
            <a:ext cx="6043626" cy="3581996"/>
          </a:xfrm>
          <a:prstGeom prst="rect">
            <a:avLst/>
          </a:prstGeom>
          <a:ln>
            <a:noFill/>
          </a:ln>
          <a:effectLst>
            <a:outerShdw blurRad="190500" algn="tl" rotWithShape="0">
              <a:srgbClr val="000000">
                <a:alpha val="70000"/>
              </a:srgbClr>
            </a:outerShdw>
          </a:effectLst>
        </p:spPr>
      </p:pic>
      <p:pic>
        <p:nvPicPr>
          <p:cNvPr id="9" name="Image 8" descr="logo-pcs-final_2.png"/>
          <p:cNvPicPr>
            <a:picLocks noChangeAspect="1"/>
          </p:cNvPicPr>
          <p:nvPr/>
        </p:nvPicPr>
        <p:blipFill>
          <a:blip r:embed="rId6"/>
          <a:stretch>
            <a:fillRect/>
          </a:stretch>
        </p:blipFill>
        <p:spPr>
          <a:xfrm>
            <a:off x="287483" y="226038"/>
            <a:ext cx="928694" cy="4794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571480"/>
            <a:ext cx="8229600" cy="1143000"/>
          </a:xfrm>
        </p:spPr>
        <p:txBody>
          <a:bodyPr/>
          <a:lstStyle/>
          <a:p>
            <a:r>
              <a:rPr lang="fr-FR" sz="3600" b="1" dirty="0" smtClean="0">
                <a:solidFill>
                  <a:srgbClr val="002060"/>
                </a:solidFill>
                <a:cs typeface="Arabic Transparent" pitchFamily="2" charset="-78"/>
              </a:rPr>
              <a:t>I.Z of ENFIDHA</a:t>
            </a:r>
            <a:endParaRPr lang="fr-FR" sz="3600" b="1" dirty="0">
              <a:solidFill>
                <a:srgbClr val="002060"/>
              </a:solidFill>
              <a:cs typeface="Arabic Transparent" pitchFamily="2" charset="-78"/>
            </a:endParaRPr>
          </a:p>
        </p:txBody>
      </p:sp>
      <p:pic>
        <p:nvPicPr>
          <p:cNvPr id="4" name="Picture 2" descr="C:\Documents and Settings\Nadia\Bureau\enfidha.JPG"/>
          <p:cNvPicPr>
            <a:picLocks noChangeAspect="1" noChangeArrowheads="1"/>
          </p:cNvPicPr>
          <p:nvPr/>
        </p:nvPicPr>
        <p:blipFill>
          <a:blip r:embed="rId4"/>
          <a:srcRect/>
          <a:stretch>
            <a:fillRect/>
          </a:stretch>
        </p:blipFill>
        <p:spPr bwMode="auto">
          <a:xfrm>
            <a:off x="3286116" y="1714480"/>
            <a:ext cx="5586394" cy="3646094"/>
          </a:xfrm>
          <a:prstGeom prst="rect">
            <a:avLst/>
          </a:prstGeom>
          <a:ln>
            <a:noFill/>
          </a:ln>
          <a:effectLst>
            <a:outerShdw blurRad="190500" algn="tl" rotWithShape="0">
              <a:srgbClr val="000000">
                <a:alpha val="70000"/>
              </a:srgbClr>
            </a:outerShdw>
          </a:effectLst>
        </p:spPr>
      </p:pic>
      <p:sp>
        <p:nvSpPr>
          <p:cNvPr id="5" name="Rectangle 15"/>
          <p:cNvSpPr>
            <a:spLocks noChangeArrowheads="1"/>
          </p:cNvSpPr>
          <p:nvPr/>
        </p:nvSpPr>
        <p:spPr bwMode="auto">
          <a:xfrm>
            <a:off x="287483" y="1406344"/>
            <a:ext cx="2500298" cy="616272"/>
          </a:xfrm>
          <a:prstGeom prst="rect">
            <a:avLst/>
          </a:prstGeom>
          <a:solidFill>
            <a:schemeClr val="accent1"/>
          </a:solidFill>
          <a:ln w="9525">
            <a:noFill/>
            <a:miter lim="800000"/>
            <a:headEnd/>
            <a:tailEnd/>
          </a:ln>
        </p:spPr>
        <p:txBody>
          <a:bodyPr wrap="none" anchor="ctr"/>
          <a:lstStyle/>
          <a:p>
            <a:pPr algn="ctr">
              <a:defRPr/>
            </a:pPr>
            <a:r>
              <a:rPr lang="fr-FR" sz="2400" b="1" dirty="0" smtClean="0">
                <a:solidFill>
                  <a:schemeClr val="bg1"/>
                </a:solidFill>
                <a:latin typeface="+mn-lt"/>
              </a:rPr>
              <a:t>I. Z of </a:t>
            </a:r>
            <a:r>
              <a:rPr lang="fr-FR" sz="2400" b="1" dirty="0">
                <a:solidFill>
                  <a:schemeClr val="bg1"/>
                </a:solidFill>
                <a:latin typeface="+mn-lt"/>
              </a:rPr>
              <a:t>Enfidha</a:t>
            </a:r>
          </a:p>
        </p:txBody>
      </p:sp>
      <p:sp>
        <p:nvSpPr>
          <p:cNvPr id="6" name="ZoneTexte 14"/>
          <p:cNvSpPr txBox="1">
            <a:spLocks noChangeArrowheads="1"/>
          </p:cNvSpPr>
          <p:nvPr/>
        </p:nvSpPr>
        <p:spPr bwMode="auto">
          <a:xfrm>
            <a:off x="287483" y="2032578"/>
            <a:ext cx="2500298" cy="3493264"/>
          </a:xfrm>
          <a:prstGeom prst="rect">
            <a:avLst/>
          </a:prstGeom>
          <a:noFill/>
          <a:ln w="22225">
            <a:solidFill>
              <a:schemeClr val="accent1"/>
            </a:solidFill>
            <a:miter lim="800000"/>
            <a:headEnd/>
            <a:tailEnd/>
          </a:ln>
        </p:spPr>
        <p:txBody>
          <a:bodyPr wrap="square" anchor="ctr">
            <a:spAutoFit/>
          </a:bodyPr>
          <a:lstStyle/>
          <a:p>
            <a:pPr algn="just">
              <a:buFontTx/>
              <a:buChar char="•"/>
              <a:defRPr/>
            </a:pPr>
            <a:r>
              <a:rPr lang="fr-FR" sz="1700" b="1" dirty="0">
                <a:solidFill>
                  <a:schemeClr val="tx2">
                    <a:lumMod val="75000"/>
                  </a:schemeClr>
                </a:solidFill>
                <a:latin typeface="+mn-lt"/>
              </a:rPr>
              <a:t>142 </a:t>
            </a:r>
            <a:r>
              <a:rPr lang="fr-FR" sz="1700" b="1" dirty="0" smtClean="0">
                <a:solidFill>
                  <a:schemeClr val="tx2">
                    <a:lumMod val="75000"/>
                  </a:schemeClr>
                </a:solidFill>
                <a:latin typeface="+mn-lt"/>
              </a:rPr>
              <a:t>ha (</a:t>
            </a:r>
            <a:r>
              <a:rPr lang="fr-FR" sz="1700" b="1" dirty="0" err="1" smtClean="0">
                <a:solidFill>
                  <a:schemeClr val="tx2">
                    <a:lumMod val="75000"/>
                  </a:schemeClr>
                </a:solidFill>
                <a:latin typeface="+mn-lt"/>
              </a:rPr>
              <a:t>Mul</a:t>
            </a:r>
            <a:r>
              <a:rPr lang="fr-FR" sz="1700" b="1" dirty="0" err="1" smtClean="0">
                <a:solidFill>
                  <a:schemeClr val="tx2">
                    <a:lumMod val="75000"/>
                  </a:schemeClr>
                </a:solidFill>
              </a:rPr>
              <a:t>lti</a:t>
            </a:r>
            <a:r>
              <a:rPr lang="fr-FR" sz="1700" b="1" dirty="0" smtClean="0">
                <a:solidFill>
                  <a:schemeClr val="tx2">
                    <a:lumMod val="75000"/>
                  </a:schemeClr>
                </a:solidFill>
              </a:rPr>
              <a:t> Zone).</a:t>
            </a:r>
          </a:p>
          <a:p>
            <a:pPr algn="just">
              <a:defRPr/>
            </a:pPr>
            <a:endParaRPr lang="fr-FR" sz="1700" b="1" dirty="0" smtClean="0">
              <a:solidFill>
                <a:schemeClr val="tx2">
                  <a:lumMod val="75000"/>
                </a:schemeClr>
              </a:solidFill>
            </a:endParaRPr>
          </a:p>
          <a:p>
            <a:pPr algn="just">
              <a:buFontTx/>
              <a:buChar char="•"/>
              <a:defRPr/>
            </a:pPr>
            <a:r>
              <a:rPr lang="fr-FR" sz="1700" b="1" dirty="0" smtClean="0">
                <a:solidFill>
                  <a:schemeClr val="tx2">
                    <a:lumMod val="75000"/>
                  </a:schemeClr>
                </a:solidFill>
              </a:rPr>
              <a:t> 30 minutes </a:t>
            </a:r>
            <a:r>
              <a:rPr lang="fr-FR" sz="1700" b="1" dirty="0" err="1" smtClean="0">
                <a:solidFill>
                  <a:schemeClr val="tx2">
                    <a:lumMod val="75000"/>
                  </a:schemeClr>
                </a:solidFill>
              </a:rPr>
              <a:t>from</a:t>
            </a:r>
            <a:r>
              <a:rPr lang="fr-FR" sz="1700" b="1" dirty="0" smtClean="0">
                <a:solidFill>
                  <a:schemeClr val="tx2">
                    <a:lumMod val="75000"/>
                  </a:schemeClr>
                </a:solidFill>
              </a:rPr>
              <a:t> the </a:t>
            </a:r>
            <a:r>
              <a:rPr lang="fr-FR" sz="1700" b="1" dirty="0" err="1" smtClean="0">
                <a:solidFill>
                  <a:schemeClr val="tx2">
                    <a:lumMod val="75000"/>
                  </a:schemeClr>
                </a:solidFill>
              </a:rPr>
              <a:t>technopoark</a:t>
            </a:r>
            <a:r>
              <a:rPr lang="fr-FR" sz="1700" b="1" dirty="0" smtClean="0">
                <a:solidFill>
                  <a:schemeClr val="tx2">
                    <a:lumMod val="75000"/>
                  </a:schemeClr>
                </a:solidFill>
              </a:rPr>
              <a:t>.</a:t>
            </a:r>
          </a:p>
          <a:p>
            <a:pPr algn="just">
              <a:defRPr/>
            </a:pPr>
            <a:endParaRPr lang="fr-FR" sz="1700" b="1" dirty="0" smtClean="0">
              <a:solidFill>
                <a:schemeClr val="tx2">
                  <a:lumMod val="75000"/>
                </a:schemeClr>
              </a:solidFill>
            </a:endParaRPr>
          </a:p>
          <a:p>
            <a:pPr algn="just">
              <a:buFontTx/>
              <a:buChar char="•"/>
              <a:defRPr/>
            </a:pPr>
            <a:r>
              <a:rPr lang="fr-FR" sz="1700" b="1" dirty="0" smtClean="0">
                <a:solidFill>
                  <a:schemeClr val="tx2">
                    <a:lumMod val="75000"/>
                  </a:schemeClr>
                </a:solidFill>
              </a:rPr>
              <a:t> in front of the international </a:t>
            </a:r>
            <a:r>
              <a:rPr lang="fr-FR" sz="1700" b="1" dirty="0" err="1" smtClean="0">
                <a:solidFill>
                  <a:schemeClr val="tx2">
                    <a:lumMod val="75000"/>
                  </a:schemeClr>
                </a:solidFill>
              </a:rPr>
              <a:t>airport</a:t>
            </a:r>
            <a:r>
              <a:rPr lang="fr-FR" sz="1700" b="1" dirty="0" smtClean="0">
                <a:solidFill>
                  <a:schemeClr val="tx2">
                    <a:lumMod val="75000"/>
                  </a:schemeClr>
                </a:solidFill>
              </a:rPr>
              <a:t> of Enfidha.</a:t>
            </a:r>
          </a:p>
          <a:p>
            <a:pPr algn="just">
              <a:defRPr/>
            </a:pPr>
            <a:endParaRPr lang="fr-FR" sz="1700" b="1" dirty="0" smtClean="0">
              <a:solidFill>
                <a:schemeClr val="tx2">
                  <a:lumMod val="75000"/>
                </a:schemeClr>
              </a:solidFill>
            </a:endParaRPr>
          </a:p>
          <a:p>
            <a:pPr algn="just">
              <a:buFontTx/>
              <a:buChar char="•"/>
              <a:defRPr/>
            </a:pPr>
            <a:r>
              <a:rPr lang="fr-FR" sz="1700" b="1" dirty="0" smtClean="0">
                <a:solidFill>
                  <a:schemeClr val="tx2">
                    <a:lumMod val="75000"/>
                  </a:schemeClr>
                </a:solidFill>
              </a:rPr>
              <a:t> 35 km </a:t>
            </a:r>
            <a:r>
              <a:rPr lang="fr-FR" sz="1700" b="1" dirty="0" err="1" smtClean="0">
                <a:solidFill>
                  <a:schemeClr val="tx2">
                    <a:lumMod val="75000"/>
                  </a:schemeClr>
                </a:solidFill>
              </a:rPr>
              <a:t>from</a:t>
            </a:r>
            <a:r>
              <a:rPr lang="fr-FR" sz="1700" b="1" dirty="0" smtClean="0">
                <a:solidFill>
                  <a:schemeClr val="tx2">
                    <a:lumMod val="75000"/>
                  </a:schemeClr>
                </a:solidFill>
              </a:rPr>
              <a:t> the commercial port of Sousse.</a:t>
            </a:r>
          </a:p>
          <a:p>
            <a:pPr>
              <a:buFontTx/>
              <a:buChar char="•"/>
              <a:defRPr/>
            </a:pPr>
            <a:endParaRPr lang="fr-FR" sz="1700" dirty="0">
              <a:solidFill>
                <a:schemeClr val="tx2">
                  <a:lumMod val="75000"/>
                </a:schemeClr>
              </a:solidFill>
              <a:latin typeface="+mn-lt"/>
            </a:endParaRPr>
          </a:p>
        </p:txBody>
      </p:sp>
      <p:pic>
        <p:nvPicPr>
          <p:cNvPr id="7" name="Image 6" descr="logo-pcs-final_2.png"/>
          <p:cNvPicPr>
            <a:picLocks noChangeAspect="1"/>
          </p:cNvPicPr>
          <p:nvPr/>
        </p:nvPicPr>
        <p:blipFill>
          <a:blip r:embed="rId5"/>
          <a:stretch>
            <a:fillRect/>
          </a:stretch>
        </p:blipFill>
        <p:spPr>
          <a:xfrm>
            <a:off x="287483" y="226038"/>
            <a:ext cx="928694" cy="47943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mc:AlternateContent xmlns:mc="http://schemas.openxmlformats.org/markup-compatibility/2006">
          <mc:Choice xmlns:ma="http://schemas.microsoft.com/office/mac/drawingml/2008/main" xmlns:mv="urn:schemas-microsoft-com:mac:vml" xmlns="" Requires="ma">
            <a:blipFill rotWithShape="1">
              <a:blip r:embed="rId2"/>
              <a:stretch>
                <a:fillRect/>
              </a:stretch>
            </a:blipFill>
          </mc:Choice>
          <mc:Fallback>
            <a:blipFill rotWithShape="1">
              <a:blip r:embed="rId3"/>
              <a:stretch>
                <a:fillRect/>
              </a:stretch>
            </a:blipFill>
          </mc:Fallback>
        </mc:AlternateContent>
        <a:effectLst/>
      </p:bgPr>
    </p:bg>
    <p:spTree>
      <p:nvGrpSpPr>
        <p:cNvPr id="1" name=""/>
        <p:cNvGrpSpPr/>
        <p:nvPr/>
      </p:nvGrpSpPr>
      <p:grpSpPr>
        <a:xfrm>
          <a:off x="0" y="0"/>
          <a:ext cx="0" cy="0"/>
          <a:chOff x="0" y="0"/>
          <a:chExt cx="0" cy="0"/>
        </a:xfrm>
      </p:grpSpPr>
      <p:pic>
        <p:nvPicPr>
          <p:cNvPr id="7" name="Image 6" descr="logo-pcs-final_2.png"/>
          <p:cNvPicPr>
            <a:picLocks noChangeAspect="1"/>
          </p:cNvPicPr>
          <p:nvPr/>
        </p:nvPicPr>
        <p:blipFill>
          <a:blip r:embed="rId4"/>
          <a:stretch>
            <a:fillRect/>
          </a:stretch>
        </p:blipFill>
        <p:spPr>
          <a:xfrm>
            <a:off x="287483" y="226038"/>
            <a:ext cx="928694" cy="479433"/>
          </a:xfrm>
          <a:prstGeom prst="rect">
            <a:avLst/>
          </a:prstGeom>
        </p:spPr>
      </p:pic>
      <p:sp>
        <p:nvSpPr>
          <p:cNvPr id="5" name="Rectangle 4"/>
          <p:cNvSpPr/>
          <p:nvPr/>
        </p:nvSpPr>
        <p:spPr>
          <a:xfrm>
            <a:off x="287483" y="1928802"/>
            <a:ext cx="8572560" cy="2462213"/>
          </a:xfrm>
          <a:prstGeom prst="rect">
            <a:avLst/>
          </a:prstGeom>
        </p:spPr>
        <p:txBody>
          <a:bodyPr wrap="square">
            <a:spAutoFit/>
          </a:bodyPr>
          <a:lstStyle/>
          <a:p>
            <a:endParaRPr lang="fr-FR" sz="2800" b="1" dirty="0" smtClean="0">
              <a:solidFill>
                <a:schemeClr val="accent6">
                  <a:lumMod val="75000"/>
                </a:schemeClr>
              </a:solidFill>
            </a:endParaRPr>
          </a:p>
          <a:p>
            <a:pPr>
              <a:buFont typeface="Arial" pitchFamily="34" charset="0"/>
              <a:buChar char="•"/>
            </a:pPr>
            <a:r>
              <a:rPr lang="fr-FR" b="1" dirty="0" smtClean="0">
                <a:solidFill>
                  <a:schemeClr val="tx2"/>
                </a:solidFill>
              </a:rPr>
              <a:t>All the zones </a:t>
            </a:r>
            <a:r>
              <a:rPr lang="en-US" b="1" dirty="0" smtClean="0">
                <a:solidFill>
                  <a:schemeClr val="tx2"/>
                </a:solidFill>
              </a:rPr>
              <a:t>will be  developed according to the best European building standards</a:t>
            </a:r>
          </a:p>
          <a:p>
            <a:endParaRPr lang="en-US" b="1" dirty="0" smtClean="0">
              <a:solidFill>
                <a:schemeClr val="tx2"/>
              </a:solidFill>
            </a:endParaRPr>
          </a:p>
          <a:p>
            <a:pPr lvl="3" algn="just">
              <a:buFont typeface="Wingdings" pitchFamily="2" charset="2"/>
              <a:buChar char="ü"/>
            </a:pPr>
            <a:r>
              <a:rPr lang="en-US" b="1" dirty="0" smtClean="0">
                <a:solidFill>
                  <a:schemeClr val="tx2"/>
                </a:solidFill>
              </a:rPr>
              <a:t>Fibers optic for fast and efficient communication</a:t>
            </a:r>
          </a:p>
          <a:p>
            <a:pPr lvl="3" algn="just">
              <a:buFont typeface="Wingdings" pitchFamily="2" charset="2"/>
              <a:buChar char="ü"/>
            </a:pPr>
            <a:r>
              <a:rPr lang="fr-FR" b="1" dirty="0" smtClean="0">
                <a:solidFill>
                  <a:schemeClr val="tx2"/>
                </a:solidFill>
              </a:rPr>
              <a:t>Water-</a:t>
            </a:r>
            <a:r>
              <a:rPr lang="fr-FR" b="1" dirty="0" err="1" smtClean="0">
                <a:solidFill>
                  <a:schemeClr val="tx2"/>
                </a:solidFill>
              </a:rPr>
              <a:t>treatment</a:t>
            </a:r>
            <a:r>
              <a:rPr lang="fr-FR" b="1" dirty="0" smtClean="0">
                <a:solidFill>
                  <a:schemeClr val="tx2"/>
                </a:solidFill>
              </a:rPr>
              <a:t> sewage plant</a:t>
            </a:r>
          </a:p>
          <a:p>
            <a:pPr lvl="3" algn="just">
              <a:buFont typeface="Wingdings" pitchFamily="2" charset="2"/>
              <a:buChar char="ü"/>
            </a:pPr>
            <a:r>
              <a:rPr lang="en-US" b="1" dirty="0" smtClean="0">
                <a:solidFill>
                  <a:schemeClr val="tx2"/>
                </a:solidFill>
              </a:rPr>
              <a:t>Water pipe, gas pipe, electrical connection</a:t>
            </a:r>
          </a:p>
          <a:p>
            <a:pPr lvl="3" algn="just">
              <a:buFont typeface="Wingdings" pitchFamily="2" charset="2"/>
              <a:buChar char="ü"/>
            </a:pPr>
            <a:r>
              <a:rPr lang="en-US" b="1" dirty="0" smtClean="0">
                <a:solidFill>
                  <a:schemeClr val="tx2"/>
                </a:solidFill>
              </a:rPr>
              <a:t>Public lighting , parking, sidewalks, parks</a:t>
            </a:r>
          </a:p>
          <a:p>
            <a:pPr lvl="3" algn="just"/>
            <a:endParaRPr lang="en-US" b="1" dirty="0" smtClean="0">
              <a:solidFill>
                <a:srgbClr val="002060"/>
              </a:solidFill>
            </a:endParaRPr>
          </a:p>
        </p:txBody>
      </p:sp>
      <p:sp>
        <p:nvSpPr>
          <p:cNvPr id="8" name="Rectangle 7"/>
          <p:cNvSpPr/>
          <p:nvPr/>
        </p:nvSpPr>
        <p:spPr>
          <a:xfrm>
            <a:off x="2571736" y="1028636"/>
            <a:ext cx="3842399" cy="646331"/>
          </a:xfrm>
          <a:prstGeom prst="rect">
            <a:avLst/>
          </a:prstGeom>
        </p:spPr>
        <p:txBody>
          <a:bodyPr wrap="none">
            <a:spAutoFit/>
          </a:bodyPr>
          <a:lstStyle/>
          <a:p>
            <a:r>
              <a:rPr lang="fr-FR" sz="3600" b="1" dirty="0" smtClean="0">
                <a:solidFill>
                  <a:srgbClr val="002060"/>
                </a:solidFill>
                <a:latin typeface="+mj-lt"/>
                <a:ea typeface="+mj-ea"/>
                <a:cs typeface="Arabic Transparent" pitchFamily="2" charset="-78"/>
              </a:rPr>
              <a:t>INFRASTRUCTURES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698</TotalTime>
  <Words>1954</Words>
  <Application>Microsoft Office PowerPoint</Application>
  <PresentationFormat>Affichage à l'écran (4:3)</PresentationFormat>
  <Paragraphs>452</Paragraphs>
  <Slides>36</Slides>
  <Notes>13</Notes>
  <HiddenSlides>1</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Office Theme</vt:lpstr>
      <vt:lpstr>The Competitiveness Pole of Sousse  </vt:lpstr>
      <vt:lpstr>IME Sectors in Tunisia</vt:lpstr>
      <vt:lpstr>The Pole of Sousse</vt:lpstr>
      <vt:lpstr>The Pole of Sousse - Strategic objectives (1/2)</vt:lpstr>
      <vt:lpstr>The Pole of Sousse - Strategic objectives (2/2)</vt:lpstr>
      <vt:lpstr>Components</vt:lpstr>
      <vt:lpstr>The Technopark&amp;  the Off-Shoring park of Hammam Maarouf</vt:lpstr>
      <vt:lpstr>I.Z of ENFIDHA</vt:lpstr>
      <vt:lpstr>Diapositive 9</vt:lpstr>
      <vt:lpstr>The Technopark&amp;  the Off-Shoring park of Hammam Maarouf</vt:lpstr>
      <vt:lpstr>Diapositive 11</vt:lpstr>
      <vt:lpstr>Diapositive 12</vt:lpstr>
      <vt:lpstr>Diapositive 13</vt:lpstr>
      <vt:lpstr>Diapositive 14</vt:lpstr>
      <vt:lpstr>Diapositive 15</vt:lpstr>
      <vt:lpstr>Business Incubator</vt:lpstr>
      <vt:lpstr>Business Incubator</vt:lpstr>
      <vt:lpstr>National Engineering School of Sousse</vt:lpstr>
      <vt:lpstr>National Engineering School of Sousse</vt:lpstr>
      <vt:lpstr>National Engineering School of Sousse</vt:lpstr>
      <vt:lpstr>National Engineering School of Sousse</vt:lpstr>
      <vt:lpstr>National Engineering School of Sousse</vt:lpstr>
      <vt:lpstr>National Engineering School of Sousse</vt:lpstr>
      <vt:lpstr>Technology Resource Center</vt:lpstr>
      <vt:lpstr>Research Center in Microelectronics and Nanotechnology  </vt:lpstr>
      <vt:lpstr>Diapositive 26</vt:lpstr>
      <vt:lpstr>Diapositive 27</vt:lpstr>
      <vt:lpstr>Diapositive 28</vt:lpstr>
      <vt:lpstr>Diapositive 29</vt:lpstr>
      <vt:lpstr>Diapositive 30</vt:lpstr>
      <vt:lpstr>Diapositive 31</vt:lpstr>
      <vt:lpstr>Diapositive 32</vt:lpstr>
      <vt:lpstr>Diapositive 33</vt:lpstr>
      <vt:lpstr>Partnerships with other Poles and international Cluster</vt:lpstr>
      <vt:lpstr>Diapositive 35</vt:lpstr>
      <vt:lpstr>Diapositive 36</vt:lpstr>
    </vt:vector>
  </TitlesOfParts>
  <Company>PULPE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nada mezni hafaiedh</dc:creator>
  <cp:lastModifiedBy>DELL</cp:lastModifiedBy>
  <cp:revision>100</cp:revision>
  <dcterms:created xsi:type="dcterms:W3CDTF">2013-09-03T11:51:44Z</dcterms:created>
  <dcterms:modified xsi:type="dcterms:W3CDTF">2015-12-08T22:13:59Z</dcterms:modified>
</cp:coreProperties>
</file>