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9" r:id="rId5"/>
    <p:sldId id="300" r:id="rId6"/>
    <p:sldId id="307" r:id="rId7"/>
    <p:sldId id="308" r:id="rId8"/>
    <p:sldId id="309" r:id="rId9"/>
    <p:sldId id="310" r:id="rId10"/>
    <p:sldId id="311" r:id="rId11"/>
    <p:sldId id="295" r:id="rId12"/>
    <p:sldId id="302" r:id="rId13"/>
    <p:sldId id="303" r:id="rId14"/>
    <p:sldId id="288" r:id="rId15"/>
    <p:sldId id="289" r:id="rId16"/>
    <p:sldId id="304" r:id="rId17"/>
    <p:sldId id="305" r:id="rId18"/>
    <p:sldId id="292" r:id="rId19"/>
    <p:sldId id="272" r:id="rId20"/>
    <p:sldId id="271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2FD"/>
    <a:srgbClr val="A1DAFD"/>
    <a:srgbClr val="EAF5F6"/>
    <a:srgbClr val="E1F2F3"/>
    <a:srgbClr val="D1E6FF"/>
    <a:srgbClr val="A1FDFD"/>
    <a:srgbClr val="A2EBFC"/>
    <a:srgbClr val="D3EBED"/>
    <a:srgbClr val="B9C8E5"/>
    <a:srgbClr val="ECF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90" d="100"/>
          <a:sy n="90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C3771-74C6-4A83-8213-851867F608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42A9E-3220-4805-A4E5-3C52711A4D75}">
      <dgm:prSet phldrT="[Text]"/>
      <dgm:spPr>
        <a:solidFill>
          <a:srgbClr val="D3EBED">
            <a:alpha val="56000"/>
          </a:srgbClr>
        </a:solidFill>
      </dgm:spPr>
      <dgm:t>
        <a:bodyPr/>
        <a:lstStyle/>
        <a:p>
          <a:pPr marL="285750" indent="-285750"/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 Academy Of Scientific Research &amp; Technology (ASRT), Egypt</a:t>
          </a:r>
          <a:endParaRPr lang="en-US" dirty="0">
            <a:solidFill>
              <a:srgbClr val="002060"/>
            </a:solidFill>
          </a:endParaRPr>
        </a:p>
      </dgm:t>
    </dgm:pt>
    <dgm:pt modelId="{4C85CCE5-3A32-4540-9E66-6A5F621ED2A9}" type="parTrans" cxnId="{F78C2B55-4074-4E79-989E-DF344357CFD5}">
      <dgm:prSet/>
      <dgm:spPr/>
      <dgm:t>
        <a:bodyPr/>
        <a:lstStyle/>
        <a:p>
          <a:endParaRPr lang="en-US"/>
        </a:p>
      </dgm:t>
    </dgm:pt>
    <dgm:pt modelId="{196D0E00-1EBB-42F5-A876-D0491AB6A012}" type="sibTrans" cxnId="{F78C2B55-4074-4E79-989E-DF344357CFD5}">
      <dgm:prSet/>
      <dgm:spPr/>
      <dgm:t>
        <a:bodyPr/>
        <a:lstStyle/>
        <a:p>
          <a:endParaRPr lang="en-US"/>
        </a:p>
      </dgm:t>
    </dgm:pt>
    <dgm:pt modelId="{AABE4239-0A4A-465B-8BFC-F0685538990E}">
      <dgm:prSet phldrT="[Text]"/>
      <dgm:spPr>
        <a:solidFill>
          <a:srgbClr val="D3EBED">
            <a:alpha val="56000"/>
          </a:srgbClr>
        </a:solidFill>
      </dgm:spPr>
      <dgm:t>
        <a:bodyPr/>
        <a:lstStyle/>
        <a:p>
          <a:pPr marL="403225" indent="-344488"/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 Tunisian National Agency for Research Promotion </a:t>
          </a:r>
          <a:r>
            <a:rPr lang="fr-BE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(ANPR)</a:t>
          </a:r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Tunisia </a:t>
          </a:r>
          <a:endParaRPr lang="en-US" dirty="0"/>
        </a:p>
      </dgm:t>
    </dgm:pt>
    <dgm:pt modelId="{924E3688-73F1-4F82-BB92-F15C7D14FAAF}" type="parTrans" cxnId="{73F59292-D129-482C-B35F-2471447CA8FE}">
      <dgm:prSet/>
      <dgm:spPr/>
      <dgm:t>
        <a:bodyPr/>
        <a:lstStyle/>
        <a:p>
          <a:endParaRPr lang="en-US"/>
        </a:p>
      </dgm:t>
    </dgm:pt>
    <dgm:pt modelId="{14143E33-FF8F-476C-A6E1-9D2812771BFE}" type="sibTrans" cxnId="{73F59292-D129-482C-B35F-2471447CA8FE}">
      <dgm:prSet/>
      <dgm:spPr/>
      <dgm:t>
        <a:bodyPr/>
        <a:lstStyle/>
        <a:p>
          <a:endParaRPr lang="en-US"/>
        </a:p>
      </dgm:t>
    </dgm:pt>
    <dgm:pt modelId="{332BA632-36FA-4D62-BA26-C518B8A24038}">
      <dgm:prSet phldrT="[Text]"/>
      <dgm:spPr>
        <a:solidFill>
          <a:srgbClr val="D3EBED">
            <a:alpha val="56000"/>
          </a:srgbClr>
        </a:solidFill>
      </dgm:spPr>
      <dgm:t>
        <a:bodyPr/>
        <a:lstStyle/>
        <a:p>
          <a:pPr marL="403225" indent="-403225"/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	The Research Council (TRC), Oman</a:t>
          </a:r>
          <a:endParaRPr lang="en-US" dirty="0"/>
        </a:p>
      </dgm:t>
    </dgm:pt>
    <dgm:pt modelId="{75C50519-E005-403B-85F5-A187D59F988B}" type="parTrans" cxnId="{7078346A-AB74-4767-8E0D-E2ECEB8D2E30}">
      <dgm:prSet/>
      <dgm:spPr/>
      <dgm:t>
        <a:bodyPr/>
        <a:lstStyle/>
        <a:p>
          <a:endParaRPr lang="en-US"/>
        </a:p>
      </dgm:t>
    </dgm:pt>
    <dgm:pt modelId="{416EA990-20B7-4223-9F22-9FDE8137F5A8}" type="sibTrans" cxnId="{7078346A-AB74-4767-8E0D-E2ECEB8D2E30}">
      <dgm:prSet/>
      <dgm:spPr/>
      <dgm:t>
        <a:bodyPr/>
        <a:lstStyle/>
        <a:p>
          <a:endParaRPr lang="en-US"/>
        </a:p>
      </dgm:t>
    </dgm:pt>
    <dgm:pt modelId="{404593AF-8630-458D-B760-57ECE099C83F}">
      <dgm:prSet phldrT="[Text]"/>
      <dgm:spPr>
        <a:solidFill>
          <a:srgbClr val="D3EBED">
            <a:alpha val="56000"/>
          </a:srgbClr>
        </a:solidFill>
      </dgm:spPr>
      <dgm:t>
        <a:bodyPr/>
        <a:lstStyle/>
        <a:p>
          <a:pPr marL="285750" indent="-285750"/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 National Centre for Scientific and Technological Research (CNRST), Morocco</a:t>
          </a:r>
          <a:endParaRPr lang="en-US" dirty="0"/>
        </a:p>
      </dgm:t>
    </dgm:pt>
    <dgm:pt modelId="{0E41582F-11DB-4D46-A2AA-C102F81B28A6}" type="parTrans" cxnId="{F85C62BA-7979-4017-A7C3-3F816FFF51FD}">
      <dgm:prSet/>
      <dgm:spPr/>
      <dgm:t>
        <a:bodyPr/>
        <a:lstStyle/>
        <a:p>
          <a:endParaRPr lang="en-US"/>
        </a:p>
      </dgm:t>
    </dgm:pt>
    <dgm:pt modelId="{5FA22B31-AB6B-47FA-8475-B79ADA294747}" type="sibTrans" cxnId="{F85C62BA-7979-4017-A7C3-3F816FFF51FD}">
      <dgm:prSet/>
      <dgm:spPr/>
      <dgm:t>
        <a:bodyPr/>
        <a:lstStyle/>
        <a:p>
          <a:endParaRPr lang="en-US"/>
        </a:p>
      </dgm:t>
    </dgm:pt>
    <dgm:pt modelId="{FEC80468-FBD2-41B4-8074-333482E0CB31}">
      <dgm:prSet phldrT="[Text]"/>
      <dgm:spPr>
        <a:solidFill>
          <a:srgbClr val="D3EBED">
            <a:alpha val="56000"/>
          </a:srgbClr>
        </a:solidFill>
      </dgm:spPr>
      <dgm:t>
        <a:bodyPr/>
        <a:lstStyle/>
        <a:p>
          <a:pPr marL="344488" indent="-285750"/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The National Council for Scientific Research (NCSR), Lebanon</a:t>
          </a:r>
          <a:endParaRPr lang="en-US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C946DA-EAE0-4BD2-AA1E-859939989D94}" type="parTrans" cxnId="{93F90F66-5B94-45F4-B51C-A63712481982}">
      <dgm:prSet/>
      <dgm:spPr/>
      <dgm:t>
        <a:bodyPr/>
        <a:lstStyle/>
        <a:p>
          <a:endParaRPr lang="en-US"/>
        </a:p>
      </dgm:t>
    </dgm:pt>
    <dgm:pt modelId="{71C66505-8594-45E3-BC7D-2540F18C0B79}" type="sibTrans" cxnId="{93F90F66-5B94-45F4-B51C-A63712481982}">
      <dgm:prSet/>
      <dgm:spPr/>
      <dgm:t>
        <a:bodyPr/>
        <a:lstStyle/>
        <a:p>
          <a:endParaRPr lang="en-US"/>
        </a:p>
      </dgm:t>
    </dgm:pt>
    <dgm:pt modelId="{418AF1BD-4739-4E6F-9E86-E7B39532465C}" type="pres">
      <dgm:prSet presAssocID="{05BC3771-74C6-4A83-8213-851867F608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7B78B-20B9-4D98-8A58-2CBB4A17B16D}" type="pres">
      <dgm:prSet presAssocID="{B6F42A9E-3220-4805-A4E5-3C52711A4D7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76871-E1BA-46A9-9ADC-8827507938D3}" type="pres">
      <dgm:prSet presAssocID="{196D0E00-1EBB-42F5-A876-D0491AB6A012}" presName="spacer" presStyleCnt="0"/>
      <dgm:spPr/>
    </dgm:pt>
    <dgm:pt modelId="{801DA76A-4CFC-45C1-B04F-84A3D3C79FE0}" type="pres">
      <dgm:prSet presAssocID="{FEC80468-FBD2-41B4-8074-333482E0CB3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58D0B-2F43-48FA-9E86-F2C2E09B6903}" type="pres">
      <dgm:prSet presAssocID="{71C66505-8594-45E3-BC7D-2540F18C0B79}" presName="spacer" presStyleCnt="0"/>
      <dgm:spPr/>
    </dgm:pt>
    <dgm:pt modelId="{25E8FDED-33A9-4EA7-A708-56C8B0C55EA7}" type="pres">
      <dgm:prSet presAssocID="{404593AF-8630-458D-B760-57ECE099C8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3C0C2-B8D1-4C79-BEF5-D0392C85F17F}" type="pres">
      <dgm:prSet presAssocID="{5FA22B31-AB6B-47FA-8475-B79ADA294747}" presName="spacer" presStyleCnt="0"/>
      <dgm:spPr/>
    </dgm:pt>
    <dgm:pt modelId="{3482E387-E278-488A-B41C-C0ED343E3639}" type="pres">
      <dgm:prSet presAssocID="{AABE4239-0A4A-465B-8BFC-F0685538990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E2ACC-8215-475F-9FD0-653AB1A991B5}" type="pres">
      <dgm:prSet presAssocID="{14143E33-FF8F-476C-A6E1-9D2812771BFE}" presName="spacer" presStyleCnt="0"/>
      <dgm:spPr/>
    </dgm:pt>
    <dgm:pt modelId="{5DB2DED0-4509-4622-95B9-A6A0E5E52902}" type="pres">
      <dgm:prSet presAssocID="{332BA632-36FA-4D62-BA26-C518B8A24038}" presName="parentText" presStyleLbl="node1" presStyleIdx="4" presStyleCnt="5" custLinFactNeighborY="-919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F59292-D129-482C-B35F-2471447CA8FE}" srcId="{05BC3771-74C6-4A83-8213-851867F60837}" destId="{AABE4239-0A4A-465B-8BFC-F0685538990E}" srcOrd="3" destOrd="0" parTransId="{924E3688-73F1-4F82-BB92-F15C7D14FAAF}" sibTransId="{14143E33-FF8F-476C-A6E1-9D2812771BFE}"/>
    <dgm:cxn modelId="{F78C2B55-4074-4E79-989E-DF344357CFD5}" srcId="{05BC3771-74C6-4A83-8213-851867F60837}" destId="{B6F42A9E-3220-4805-A4E5-3C52711A4D75}" srcOrd="0" destOrd="0" parTransId="{4C85CCE5-3A32-4540-9E66-6A5F621ED2A9}" sibTransId="{196D0E00-1EBB-42F5-A876-D0491AB6A012}"/>
    <dgm:cxn modelId="{B250A312-A08A-42E2-8DFB-52238D62A9DB}" type="presOf" srcId="{AABE4239-0A4A-465B-8BFC-F0685538990E}" destId="{3482E387-E278-488A-B41C-C0ED343E3639}" srcOrd="0" destOrd="0" presId="urn:microsoft.com/office/officeart/2005/8/layout/vList2"/>
    <dgm:cxn modelId="{F85C62BA-7979-4017-A7C3-3F816FFF51FD}" srcId="{05BC3771-74C6-4A83-8213-851867F60837}" destId="{404593AF-8630-458D-B760-57ECE099C83F}" srcOrd="2" destOrd="0" parTransId="{0E41582F-11DB-4D46-A2AA-C102F81B28A6}" sibTransId="{5FA22B31-AB6B-47FA-8475-B79ADA294747}"/>
    <dgm:cxn modelId="{7078346A-AB74-4767-8E0D-E2ECEB8D2E30}" srcId="{05BC3771-74C6-4A83-8213-851867F60837}" destId="{332BA632-36FA-4D62-BA26-C518B8A24038}" srcOrd="4" destOrd="0" parTransId="{75C50519-E005-403B-85F5-A187D59F988B}" sibTransId="{416EA990-20B7-4223-9F22-9FDE8137F5A8}"/>
    <dgm:cxn modelId="{5517ABDB-98E8-4866-919B-3F45AA1C4E28}" type="presOf" srcId="{404593AF-8630-458D-B760-57ECE099C83F}" destId="{25E8FDED-33A9-4EA7-A708-56C8B0C55EA7}" srcOrd="0" destOrd="0" presId="urn:microsoft.com/office/officeart/2005/8/layout/vList2"/>
    <dgm:cxn modelId="{93F90F66-5B94-45F4-B51C-A63712481982}" srcId="{05BC3771-74C6-4A83-8213-851867F60837}" destId="{FEC80468-FBD2-41B4-8074-333482E0CB31}" srcOrd="1" destOrd="0" parTransId="{92C946DA-EAE0-4BD2-AA1E-859939989D94}" sibTransId="{71C66505-8594-45E3-BC7D-2540F18C0B79}"/>
    <dgm:cxn modelId="{C042CD4B-22CC-4671-B129-ECABE62DA444}" type="presOf" srcId="{B6F42A9E-3220-4805-A4E5-3C52711A4D75}" destId="{D597B78B-20B9-4D98-8A58-2CBB4A17B16D}" srcOrd="0" destOrd="0" presId="urn:microsoft.com/office/officeart/2005/8/layout/vList2"/>
    <dgm:cxn modelId="{CEA3A749-B364-45D0-9B14-D68836E8B140}" type="presOf" srcId="{05BC3771-74C6-4A83-8213-851867F60837}" destId="{418AF1BD-4739-4E6F-9E86-E7B39532465C}" srcOrd="0" destOrd="0" presId="urn:microsoft.com/office/officeart/2005/8/layout/vList2"/>
    <dgm:cxn modelId="{107B1CF2-0173-4750-9C89-E5868297930F}" type="presOf" srcId="{332BA632-36FA-4D62-BA26-C518B8A24038}" destId="{5DB2DED0-4509-4622-95B9-A6A0E5E52902}" srcOrd="0" destOrd="0" presId="urn:microsoft.com/office/officeart/2005/8/layout/vList2"/>
    <dgm:cxn modelId="{789E4954-A327-4AFE-BF49-74FD497981EA}" type="presOf" srcId="{FEC80468-FBD2-41B4-8074-333482E0CB31}" destId="{801DA76A-4CFC-45C1-B04F-84A3D3C79FE0}" srcOrd="0" destOrd="0" presId="urn:microsoft.com/office/officeart/2005/8/layout/vList2"/>
    <dgm:cxn modelId="{984C2105-04CF-4751-AB52-60FC75B0E536}" type="presParOf" srcId="{418AF1BD-4739-4E6F-9E86-E7B39532465C}" destId="{D597B78B-20B9-4D98-8A58-2CBB4A17B16D}" srcOrd="0" destOrd="0" presId="urn:microsoft.com/office/officeart/2005/8/layout/vList2"/>
    <dgm:cxn modelId="{B2475223-E8AD-480D-A5C8-26B220AE848E}" type="presParOf" srcId="{418AF1BD-4739-4E6F-9E86-E7B39532465C}" destId="{28976871-E1BA-46A9-9ADC-8827507938D3}" srcOrd="1" destOrd="0" presId="urn:microsoft.com/office/officeart/2005/8/layout/vList2"/>
    <dgm:cxn modelId="{75073B2B-432E-4D43-825E-203CC4DD6514}" type="presParOf" srcId="{418AF1BD-4739-4E6F-9E86-E7B39532465C}" destId="{801DA76A-4CFC-45C1-B04F-84A3D3C79FE0}" srcOrd="2" destOrd="0" presId="urn:microsoft.com/office/officeart/2005/8/layout/vList2"/>
    <dgm:cxn modelId="{517AF295-D014-4282-B40A-E9D4EB10032A}" type="presParOf" srcId="{418AF1BD-4739-4E6F-9E86-E7B39532465C}" destId="{5A158D0B-2F43-48FA-9E86-F2C2E09B6903}" srcOrd="3" destOrd="0" presId="urn:microsoft.com/office/officeart/2005/8/layout/vList2"/>
    <dgm:cxn modelId="{5C2516EF-4A8C-4802-AE6D-8BD31F57A1AB}" type="presParOf" srcId="{418AF1BD-4739-4E6F-9E86-E7B39532465C}" destId="{25E8FDED-33A9-4EA7-A708-56C8B0C55EA7}" srcOrd="4" destOrd="0" presId="urn:microsoft.com/office/officeart/2005/8/layout/vList2"/>
    <dgm:cxn modelId="{4DC1A47B-A799-4CFC-A6C2-95209ED0F1FF}" type="presParOf" srcId="{418AF1BD-4739-4E6F-9E86-E7B39532465C}" destId="{4783C0C2-B8D1-4C79-BEF5-D0392C85F17F}" srcOrd="5" destOrd="0" presId="urn:microsoft.com/office/officeart/2005/8/layout/vList2"/>
    <dgm:cxn modelId="{8AC66A35-E8DA-4C5B-B582-478A3496E869}" type="presParOf" srcId="{418AF1BD-4739-4E6F-9E86-E7B39532465C}" destId="{3482E387-E278-488A-B41C-C0ED343E3639}" srcOrd="6" destOrd="0" presId="urn:microsoft.com/office/officeart/2005/8/layout/vList2"/>
    <dgm:cxn modelId="{1198DC4A-DAAF-45C6-9172-B8E5FC263EAA}" type="presParOf" srcId="{418AF1BD-4739-4E6F-9E86-E7B39532465C}" destId="{17DE2ACC-8215-475F-9FD0-653AB1A991B5}" srcOrd="7" destOrd="0" presId="urn:microsoft.com/office/officeart/2005/8/layout/vList2"/>
    <dgm:cxn modelId="{B3EDCEF0-91F9-4577-820D-A03E69215E8C}" type="presParOf" srcId="{418AF1BD-4739-4E6F-9E86-E7B39532465C}" destId="{5DB2DED0-4509-4622-95B9-A6A0E5E52902}" srcOrd="8" destOrd="0" presId="urn:microsoft.com/office/officeart/2005/8/layout/vList2"/>
  </dgm:cxnLst>
  <dgm:bg>
    <a:effectLst>
      <a:outerShdw blurRad="50800" dist="50800" dir="5400000" algn="ctr" rotWithShape="0">
        <a:srgbClr val="D3EBED"/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AAE47-9FF3-47C9-BDAD-F02F6F8A542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EA143-1977-40A0-A890-792D33C983D1}">
      <dgm:prSet phldrT="[Text]"/>
      <dgm:spPr>
        <a:solidFill>
          <a:schemeClr val="accent1">
            <a:hueOff val="0"/>
            <a:satOff val="0"/>
            <a:lumOff val="0"/>
            <a:alpha val="1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en-US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3A4438-4D0D-4F9D-86E9-FAF34590659B}" type="parTrans" cxnId="{76DDEEDD-B03A-4A06-B672-E3F8457AAAF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EB342E0-935F-4047-8273-0746784B7D91}" type="sibTrans" cxnId="{76DDEEDD-B03A-4A06-B672-E3F8457AAAF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984A4E0-9258-4700-BEE4-A8579765E08B}">
      <dgm:prSet phldrT="[Text]"/>
      <dgm:spPr/>
      <dgm:t>
        <a:bodyPr/>
        <a:lstStyle/>
        <a:p>
          <a:r>
            <a:rPr lang="en-US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National workshop </a:t>
          </a:r>
          <a:r>
            <a:rPr lang="en-US" dirty="0" smtClean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establish a national project working group</a:t>
          </a:r>
          <a:endParaRPr lang="en-US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ED6625-DE13-4D24-86B2-A22DE7151114}" type="parTrans" cxnId="{ADF15D58-8368-4A01-8AD1-2F8FC926068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F8E16C-6A6B-4F13-86DD-031304EC37AC}" type="sibTrans" cxnId="{ADF15D58-8368-4A01-8AD1-2F8FC926068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B2EA63-0074-41D4-B869-AE58C4562C70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en-US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9E541F-2179-4787-AC5D-3CFA66DC4ADB}" type="parTrans" cxnId="{F80FDCBD-697A-4EAF-A1DE-A06D4BB33A6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39A3F6-3E1D-4FC9-81F9-DABDE6688B58}" type="sibTrans" cxnId="{F80FDCBD-697A-4EAF-A1DE-A06D4BB33A6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9572B82-B2CD-4FAB-AF68-705424D44A0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r"/>
          <a:r>
            <a: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National studies </a:t>
          </a:r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determine gaps in relevant government policies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ED33E5-474F-4004-A503-DC54B4E03C9D}" type="parTrans" cxnId="{BD40AB65-E470-45E9-81EE-5D2CC9DD347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1F9F41-4FBD-46EF-B590-C2A8D9B053EC}" type="sibTrans" cxnId="{BD40AB65-E470-45E9-81EE-5D2CC9DD347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09AF03-253C-4FC0-9567-795CA5BD0BFC}">
      <dgm:prSet phldrT="[Text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en-US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6AF260-300E-469D-AC53-313E159F0113}" type="parTrans" cxnId="{4C9272EF-9FB8-4DB9-9DA5-C38757062F3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E2B3DD-B714-46FA-9C4F-51EC648D996F}" type="sibTrans" cxnId="{4C9272EF-9FB8-4DB9-9DA5-C38757062F3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7E0305-2B1F-4EE3-BB06-0FAE1A143B87}">
      <dgm:prSet phldrT="[Text]"/>
      <dgm:spPr/>
      <dgm:t>
        <a:bodyPr/>
        <a:lstStyle/>
        <a:p>
          <a:pPr marL="225425" indent="-225425"/>
          <a:r>
            <a: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Workshop with governmental </a:t>
          </a:r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prepare NIS roadmap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0162933-AA8C-44AC-BF89-6253DAC9B5A3}" type="parTrans" cxnId="{FBA36FEB-4C4B-4CEB-9147-576409C35DD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00DC94-6C38-41AD-BF04-A299AA153790}" type="sibTrans" cxnId="{FBA36FEB-4C4B-4CEB-9147-576409C35DDE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D7236B8-7D16-49FC-B6CD-7632C11EF365}">
      <dgm:prSet phldrT="[Text]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endParaRPr lang="en-US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00BF484-1B25-4B64-B157-DE651B7DEB43}" type="parTrans" cxnId="{7BEE343A-B4EB-4C03-819F-EBEBB1A3DD2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D22A68-D3B1-494D-96D1-77708A8A92ED}" type="sibTrans" cxnId="{7BEE343A-B4EB-4C03-819F-EBEBB1A3DD2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D96387-981A-4B72-AB83-977151C0C74E}">
      <dgm:prSet phldrT="[Text]"/>
      <dgm:spPr/>
      <dgm:t>
        <a:bodyPr/>
        <a:lstStyle/>
        <a:p>
          <a:pPr marL="225425" indent="-225425" rtl="0"/>
          <a:r>
            <a: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National capacity development workshop</a:t>
          </a:r>
          <a:r>
            <a:rPr lang="en-US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with technical leadership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8E97D1D-4DF3-48F9-BFCB-02E7AD4AB089}" type="parTrans" cxnId="{2EA3EA78-58DD-4CDF-936A-185A46DDE52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20AFDA-A153-423F-9C26-74DF20697E4C}" type="sibTrans" cxnId="{2EA3EA78-58DD-4CDF-936A-185A46DDE52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0618B0-D4F9-4968-8C60-5F8D0447C9B0}">
      <dgm:prSet phldrT="[Text]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en-US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CD3C05-A82E-44F1-BBEE-7E1CCF2275E0}" type="parTrans" cxnId="{8C031CFC-28B4-445E-A03C-ADE98A9DF42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194C6D-0B94-4A88-9032-64FD71ED3752}" type="sibTrans" cxnId="{8C031CFC-28B4-445E-A03C-ADE98A9DF42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536C71-35F3-4C0B-9D40-7DE0083C3A31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marL="344488" indent="-227013"/>
          <a:r>
            <a: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Establish</a:t>
          </a:r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NTTO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921CE4-5E2A-4093-A14C-0CC2F6A1C571}" type="parTrans" cxnId="{423FEC4E-2DBC-440D-A62F-EC41B9969C2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732D91-78EB-4FEC-A0B6-4944F025E4B5}" type="sibTrans" cxnId="{423FEC4E-2DBC-440D-A62F-EC41B9969C2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5DA5C5-3FC4-4663-9F17-18492F35BF2A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endParaRPr lang="en-US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15B9FF-A761-405C-A284-9A6B6737B94B}" type="parTrans" cxnId="{9BEEE3F0-4521-47D9-B1E5-EBC7E37A048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9E6667B-3C60-4120-9428-45300E129580}" type="sibTrans" cxnId="{9BEEE3F0-4521-47D9-B1E5-EBC7E37A048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FD45DDD-0B51-4FCF-B28C-EE7424310780}">
      <dgm:prSet phldrT="[Text]"/>
      <dgm:spPr/>
      <dgm:t>
        <a:bodyPr/>
        <a:lstStyle/>
        <a:p>
          <a:pPr marL="344488" indent="-285750"/>
          <a:r>
            <a: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Launching event of NTTO </a:t>
          </a:r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operations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EA3D2C7-C12F-443A-8C8F-0C14C475736C}" type="parTrans" cxnId="{2A696359-231E-4B87-B091-DEC3855425A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DD54F4-C82D-4325-B8E7-7838D9CB9B37}" type="sibTrans" cxnId="{2A696359-231E-4B87-B091-DEC3855425A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E4B5AC0-174E-4948-A5EC-42371D508E22}">
      <dgm:prSet phldrT="[Text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</a:t>
          </a:r>
          <a:endParaRPr lang="en-US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A14773-B313-4FF2-9681-94958E6A99BA}" type="parTrans" cxnId="{5C58F191-08E0-44CB-8D21-01B57730F1C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A5E45F-4171-496E-9257-9180A51399B3}" type="sibTrans" cxnId="{5C58F191-08E0-44CB-8D21-01B57730F1C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2D597A8-05E1-4DF4-9D6C-CA4EA17C9E49}">
      <dgm:prSet phldrT="[Text]"/>
      <dgm:spPr/>
      <dgm:t>
        <a:bodyPr/>
        <a:lstStyle/>
        <a:p>
          <a:pPr marL="344488" indent="-344488"/>
          <a:r>
            <a: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Regional forum </a:t>
          </a:r>
          <a:r>
            <a:rPr lang="en-US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 existing and newly NTTOs 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9F7057-DA3F-4CBC-A200-FEDA84E4CD52}" type="parTrans" cxnId="{81492A9F-ED75-4195-9557-2BD5C3A0FE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85CA43F-F65B-42C8-A07B-A3CAE1D2E59F}" type="sibTrans" cxnId="{81492A9F-ED75-4195-9557-2BD5C3A0FE4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C39A53-A285-4EB2-BFCB-55CCAED145B3}" type="pres">
      <dgm:prSet presAssocID="{995AAE47-9FF3-47C9-BDAD-F02F6F8A54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F6E07F-FF47-4A7A-870C-14F2CD98E63D}" type="pres">
      <dgm:prSet presAssocID="{D13EA143-1977-40A0-A890-792D33C983D1}" presName="composite" presStyleCnt="0"/>
      <dgm:spPr/>
    </dgm:pt>
    <dgm:pt modelId="{A120F72A-3B0C-410A-A8A8-540DEF4F4AAB}" type="pres">
      <dgm:prSet presAssocID="{D13EA143-1977-40A0-A890-792D33C983D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8D3B4-2339-42DC-BD89-E845DB08A741}" type="pres">
      <dgm:prSet presAssocID="{D13EA143-1977-40A0-A890-792D33C983D1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6304D-ACC9-4F54-8747-AFAE94D40DFA}" type="pres">
      <dgm:prSet presAssocID="{DEB342E0-935F-4047-8273-0746784B7D91}" presName="sp" presStyleCnt="0"/>
      <dgm:spPr/>
    </dgm:pt>
    <dgm:pt modelId="{11A541C5-84BA-41DD-B520-AEEFC39E6EDD}" type="pres">
      <dgm:prSet presAssocID="{E1B2EA63-0074-41D4-B869-AE58C4562C70}" presName="composite" presStyleCnt="0"/>
      <dgm:spPr/>
    </dgm:pt>
    <dgm:pt modelId="{D09E38F7-1793-4248-B799-512381F87F26}" type="pres">
      <dgm:prSet presAssocID="{E1B2EA63-0074-41D4-B869-AE58C4562C7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E12E1-BA76-4B42-A5CC-7B8A4F5C184A}" type="pres">
      <dgm:prSet presAssocID="{E1B2EA63-0074-41D4-B869-AE58C4562C70}" presName="descendantText" presStyleLbl="alignAcc1" presStyleIdx="1" presStyleCnt="7" custLinFactNeighborX="243" custLinFactNeighborY="-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78FCD-C09E-40B6-A34F-50E4F48BFA08}" type="pres">
      <dgm:prSet presAssocID="{3539A3F6-3E1D-4FC9-81F9-DABDE6688B58}" presName="sp" presStyleCnt="0"/>
      <dgm:spPr/>
    </dgm:pt>
    <dgm:pt modelId="{93295589-349B-4A9B-949B-3EA7B73A008D}" type="pres">
      <dgm:prSet presAssocID="{9909AF03-253C-4FC0-9567-795CA5BD0BFC}" presName="composite" presStyleCnt="0"/>
      <dgm:spPr/>
    </dgm:pt>
    <dgm:pt modelId="{BE3562FA-3DB0-4255-AB64-137A7D932FF7}" type="pres">
      <dgm:prSet presAssocID="{9909AF03-253C-4FC0-9567-795CA5BD0BFC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DF035-5150-4169-B429-6281DAE6B52E}" type="pres">
      <dgm:prSet presAssocID="{9909AF03-253C-4FC0-9567-795CA5BD0BFC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CC756-15EA-47D6-8399-80554FEA34ED}" type="pres">
      <dgm:prSet presAssocID="{9AE2B3DD-B714-46FA-9C4F-51EC648D996F}" presName="sp" presStyleCnt="0"/>
      <dgm:spPr/>
    </dgm:pt>
    <dgm:pt modelId="{9EAE48C8-3F7C-49A2-A713-C476980C7A5E}" type="pres">
      <dgm:prSet presAssocID="{7D7236B8-7D16-49FC-B6CD-7632C11EF365}" presName="composite" presStyleCnt="0"/>
      <dgm:spPr/>
    </dgm:pt>
    <dgm:pt modelId="{70C3A4C7-3D91-48D4-AC0D-21427A6800CA}" type="pres">
      <dgm:prSet presAssocID="{7D7236B8-7D16-49FC-B6CD-7632C11EF365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B19C8-A679-4731-9FF5-00E5B04C9D3B}" type="pres">
      <dgm:prSet presAssocID="{7D7236B8-7D16-49FC-B6CD-7632C11EF365}" presName="descendantText" presStyleLbl="alignAcc1" presStyleIdx="3" presStyleCnt="7" custLinFactNeighborX="243" custLinFactNeighborY="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00788-DBB7-47EE-94DD-864B60E3F6CB}" type="pres">
      <dgm:prSet presAssocID="{4ED22A68-D3B1-494D-96D1-77708A8A92ED}" presName="sp" presStyleCnt="0"/>
      <dgm:spPr/>
    </dgm:pt>
    <dgm:pt modelId="{38808E50-6BA0-4E68-A01A-BED5C3944266}" type="pres">
      <dgm:prSet presAssocID="{A30618B0-D4F9-4968-8C60-5F8D0447C9B0}" presName="composite" presStyleCnt="0"/>
      <dgm:spPr/>
    </dgm:pt>
    <dgm:pt modelId="{1155387D-FE08-4D5E-9A20-FEB108812852}" type="pres">
      <dgm:prSet presAssocID="{A30618B0-D4F9-4968-8C60-5F8D0447C9B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A64AB-B5D0-46D4-B604-7B65888E8E63}" type="pres">
      <dgm:prSet presAssocID="{A30618B0-D4F9-4968-8C60-5F8D0447C9B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9134C-42FA-4974-A41F-66AB8CF29B2C}" type="pres">
      <dgm:prSet presAssocID="{FD194C6D-0B94-4A88-9032-64FD71ED3752}" presName="sp" presStyleCnt="0"/>
      <dgm:spPr/>
    </dgm:pt>
    <dgm:pt modelId="{8A365209-3FC6-4C55-9F1C-B08B6CB8A12E}" type="pres">
      <dgm:prSet presAssocID="{635DA5C5-3FC4-4663-9F17-18492F35BF2A}" presName="composite" presStyleCnt="0"/>
      <dgm:spPr/>
    </dgm:pt>
    <dgm:pt modelId="{462FF840-3F37-49A5-B7B7-3B9DB901BACF}" type="pres">
      <dgm:prSet presAssocID="{635DA5C5-3FC4-4663-9F17-18492F35BF2A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EBDDA-91A7-46F8-8D01-245E34ACCD1B}" type="pres">
      <dgm:prSet presAssocID="{635DA5C5-3FC4-4663-9F17-18492F35BF2A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403FF-2089-449B-B9C8-04EB51634057}" type="pres">
      <dgm:prSet presAssocID="{09E6667B-3C60-4120-9428-45300E129580}" presName="sp" presStyleCnt="0"/>
      <dgm:spPr/>
    </dgm:pt>
    <dgm:pt modelId="{B39BAD6B-FFBB-42E8-A1EE-14A9D87D437A}" type="pres">
      <dgm:prSet presAssocID="{9E4B5AC0-174E-4948-A5EC-42371D508E22}" presName="composite" presStyleCnt="0"/>
      <dgm:spPr/>
    </dgm:pt>
    <dgm:pt modelId="{ABE63334-461A-4100-9771-256342F747BF}" type="pres">
      <dgm:prSet presAssocID="{9E4B5AC0-174E-4948-A5EC-42371D508E2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C8141-1BB3-4E5D-93C2-BC049195F29E}" type="pres">
      <dgm:prSet presAssocID="{9E4B5AC0-174E-4948-A5EC-42371D508E22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031CFC-28B4-445E-A03C-ADE98A9DF42C}" srcId="{995AAE47-9FF3-47C9-BDAD-F02F6F8A5426}" destId="{A30618B0-D4F9-4968-8C60-5F8D0447C9B0}" srcOrd="4" destOrd="0" parTransId="{07CD3C05-A82E-44F1-BBEE-7E1CCF2275E0}" sibTransId="{FD194C6D-0B94-4A88-9032-64FD71ED3752}"/>
    <dgm:cxn modelId="{ADF15D58-8368-4A01-8AD1-2F8FC926068B}" srcId="{D13EA143-1977-40A0-A890-792D33C983D1}" destId="{B984A4E0-9258-4700-BEE4-A8579765E08B}" srcOrd="0" destOrd="0" parTransId="{1AED6625-DE13-4D24-86B2-A22DE7151114}" sibTransId="{CBF8E16C-6A6B-4F13-86DD-031304EC37AC}"/>
    <dgm:cxn modelId="{4AA20D87-478D-428C-883C-B6EC0CCB3000}" type="presOf" srcId="{7D7236B8-7D16-49FC-B6CD-7632C11EF365}" destId="{70C3A4C7-3D91-48D4-AC0D-21427A6800CA}" srcOrd="0" destOrd="0" presId="urn:microsoft.com/office/officeart/2005/8/layout/chevron2"/>
    <dgm:cxn modelId="{BD40AB65-E470-45E9-81EE-5D2CC9DD3474}" srcId="{E1B2EA63-0074-41D4-B869-AE58C4562C70}" destId="{F9572B82-B2CD-4FAB-AF68-705424D44A01}" srcOrd="0" destOrd="0" parTransId="{4CED33E5-474F-4004-A503-DC54B4E03C9D}" sibTransId="{161F9F41-4FBD-46EF-B590-C2A8D9B053EC}"/>
    <dgm:cxn modelId="{71F33FA7-4742-4A0E-953B-C41B1A47BCDA}" type="presOf" srcId="{B984A4E0-9258-4700-BEE4-A8579765E08B}" destId="{0F08D3B4-2339-42DC-BD89-E845DB08A741}" srcOrd="0" destOrd="0" presId="urn:microsoft.com/office/officeart/2005/8/layout/chevron2"/>
    <dgm:cxn modelId="{AA562A99-A60F-442B-8911-66578E16F65C}" type="presOf" srcId="{635DA5C5-3FC4-4663-9F17-18492F35BF2A}" destId="{462FF840-3F37-49A5-B7B7-3B9DB901BACF}" srcOrd="0" destOrd="0" presId="urn:microsoft.com/office/officeart/2005/8/layout/chevron2"/>
    <dgm:cxn modelId="{F80FDCBD-697A-4EAF-A1DE-A06D4BB33A68}" srcId="{995AAE47-9FF3-47C9-BDAD-F02F6F8A5426}" destId="{E1B2EA63-0074-41D4-B869-AE58C4562C70}" srcOrd="1" destOrd="0" parTransId="{269E541F-2179-4787-AC5D-3CFA66DC4ADB}" sibTransId="{3539A3F6-3E1D-4FC9-81F9-DABDE6688B58}"/>
    <dgm:cxn modelId="{81492A9F-ED75-4195-9557-2BD5C3A0FE49}" srcId="{9E4B5AC0-174E-4948-A5EC-42371D508E22}" destId="{C2D597A8-05E1-4DF4-9D6C-CA4EA17C9E49}" srcOrd="0" destOrd="0" parTransId="{5D9F7057-DA3F-4CBC-A200-FEDA84E4CD52}" sibTransId="{A85CA43F-F65B-42C8-A07B-A3CAE1D2E59F}"/>
    <dgm:cxn modelId="{9F26D1E5-8D8A-4DF3-A7E7-C0E046ECF7F3}" type="presOf" srcId="{9E4B5AC0-174E-4948-A5EC-42371D508E22}" destId="{ABE63334-461A-4100-9771-256342F747BF}" srcOrd="0" destOrd="0" presId="urn:microsoft.com/office/officeart/2005/8/layout/chevron2"/>
    <dgm:cxn modelId="{BC8BB3AD-9451-441C-A9E6-309E45DA23AC}" type="presOf" srcId="{B1D96387-981A-4B72-AB83-977151C0C74E}" destId="{4D4B19C8-A679-4731-9FF5-00E5B04C9D3B}" srcOrd="0" destOrd="0" presId="urn:microsoft.com/office/officeart/2005/8/layout/chevron2"/>
    <dgm:cxn modelId="{FBA36FEB-4C4B-4CEB-9147-576409C35DDE}" srcId="{9909AF03-253C-4FC0-9567-795CA5BD0BFC}" destId="{AF7E0305-2B1F-4EE3-BB06-0FAE1A143B87}" srcOrd="0" destOrd="0" parTransId="{A0162933-AA8C-44AC-BF89-6253DAC9B5A3}" sibTransId="{EB00DC94-6C38-41AD-BF04-A299AA153790}"/>
    <dgm:cxn modelId="{75B95C61-66A3-49A3-8726-A3B9661F1FD5}" type="presOf" srcId="{F9572B82-B2CD-4FAB-AF68-705424D44A01}" destId="{882E12E1-BA76-4B42-A5CC-7B8A4F5C184A}" srcOrd="0" destOrd="0" presId="urn:microsoft.com/office/officeart/2005/8/layout/chevron2"/>
    <dgm:cxn modelId="{03309B50-E003-4CF5-887B-C603F01CF3AA}" type="presOf" srcId="{995AAE47-9FF3-47C9-BDAD-F02F6F8A5426}" destId="{64C39A53-A285-4EB2-BFCB-55CCAED145B3}" srcOrd="0" destOrd="0" presId="urn:microsoft.com/office/officeart/2005/8/layout/chevron2"/>
    <dgm:cxn modelId="{C9205904-ABA4-42DA-A3C3-5C9086BD517F}" type="presOf" srcId="{D13EA143-1977-40A0-A890-792D33C983D1}" destId="{A120F72A-3B0C-410A-A8A8-540DEF4F4AAB}" srcOrd="0" destOrd="0" presId="urn:microsoft.com/office/officeart/2005/8/layout/chevron2"/>
    <dgm:cxn modelId="{9BEEE3F0-4521-47D9-B1E5-EBC7E37A048B}" srcId="{995AAE47-9FF3-47C9-BDAD-F02F6F8A5426}" destId="{635DA5C5-3FC4-4663-9F17-18492F35BF2A}" srcOrd="5" destOrd="0" parTransId="{C815B9FF-A761-405C-A284-9A6B6737B94B}" sibTransId="{09E6667B-3C60-4120-9428-45300E129580}"/>
    <dgm:cxn modelId="{88689BE2-7505-4320-8197-69294E7E8373}" type="presOf" srcId="{AF7E0305-2B1F-4EE3-BB06-0FAE1A143B87}" destId="{3D0DF035-5150-4169-B429-6281DAE6B52E}" srcOrd="0" destOrd="0" presId="urn:microsoft.com/office/officeart/2005/8/layout/chevron2"/>
    <dgm:cxn modelId="{423FEC4E-2DBC-440D-A62F-EC41B9969C2B}" srcId="{A30618B0-D4F9-4968-8C60-5F8D0447C9B0}" destId="{3C536C71-35F3-4C0B-9D40-7DE0083C3A31}" srcOrd="0" destOrd="0" parTransId="{53921CE4-5E2A-4093-A14C-0CC2F6A1C571}" sibTransId="{8C732D91-78EB-4FEC-A0B6-4944F025E4B5}"/>
    <dgm:cxn modelId="{4C9272EF-9FB8-4DB9-9DA5-C38757062F3E}" srcId="{995AAE47-9FF3-47C9-BDAD-F02F6F8A5426}" destId="{9909AF03-253C-4FC0-9567-795CA5BD0BFC}" srcOrd="2" destOrd="0" parTransId="{B16AF260-300E-469D-AC53-313E159F0113}" sibTransId="{9AE2B3DD-B714-46FA-9C4F-51EC648D996F}"/>
    <dgm:cxn modelId="{F0AB61BD-2CCC-4896-A073-2CF9D59C5F4A}" type="presOf" srcId="{C2D597A8-05E1-4DF4-9D6C-CA4EA17C9E49}" destId="{EC8C8141-1BB3-4E5D-93C2-BC049195F29E}" srcOrd="0" destOrd="0" presId="urn:microsoft.com/office/officeart/2005/8/layout/chevron2"/>
    <dgm:cxn modelId="{FE73AB7F-DCEC-43F7-9B44-A5604E773702}" type="presOf" srcId="{3C536C71-35F3-4C0B-9D40-7DE0083C3A31}" destId="{078A64AB-B5D0-46D4-B604-7B65888E8E63}" srcOrd="0" destOrd="0" presId="urn:microsoft.com/office/officeart/2005/8/layout/chevron2"/>
    <dgm:cxn modelId="{E9FBBA58-A5EA-42C5-90B3-99FC6B7E1BA1}" type="presOf" srcId="{A30618B0-D4F9-4968-8C60-5F8D0447C9B0}" destId="{1155387D-FE08-4D5E-9A20-FEB108812852}" srcOrd="0" destOrd="0" presId="urn:microsoft.com/office/officeart/2005/8/layout/chevron2"/>
    <dgm:cxn modelId="{7BEE343A-B4EB-4C03-819F-EBEBB1A3DD23}" srcId="{995AAE47-9FF3-47C9-BDAD-F02F6F8A5426}" destId="{7D7236B8-7D16-49FC-B6CD-7632C11EF365}" srcOrd="3" destOrd="0" parTransId="{400BF484-1B25-4B64-B157-DE651B7DEB43}" sibTransId="{4ED22A68-D3B1-494D-96D1-77708A8A92ED}"/>
    <dgm:cxn modelId="{10E58AFA-0839-44FC-A8F4-A862552BEE39}" type="presOf" srcId="{9909AF03-253C-4FC0-9567-795CA5BD0BFC}" destId="{BE3562FA-3DB0-4255-AB64-137A7D932FF7}" srcOrd="0" destOrd="0" presId="urn:microsoft.com/office/officeart/2005/8/layout/chevron2"/>
    <dgm:cxn modelId="{5C58F191-08E0-44CB-8D21-01B57730F1C5}" srcId="{995AAE47-9FF3-47C9-BDAD-F02F6F8A5426}" destId="{9E4B5AC0-174E-4948-A5EC-42371D508E22}" srcOrd="6" destOrd="0" parTransId="{31A14773-B313-4FF2-9681-94958E6A99BA}" sibTransId="{85A5E45F-4171-496E-9257-9180A51399B3}"/>
    <dgm:cxn modelId="{2EA3EA78-58DD-4CDF-936A-185A46DDE528}" srcId="{7D7236B8-7D16-49FC-B6CD-7632C11EF365}" destId="{B1D96387-981A-4B72-AB83-977151C0C74E}" srcOrd="0" destOrd="0" parTransId="{18E97D1D-4DF3-48F9-BFCB-02E7AD4AB089}" sibTransId="{A720AFDA-A153-423F-9C26-74DF20697E4C}"/>
    <dgm:cxn modelId="{33A5AF5A-CC61-425F-89B2-B16CC7F5A8CD}" type="presOf" srcId="{1FD45DDD-0B51-4FCF-B28C-EE7424310780}" destId="{B95EBDDA-91A7-46F8-8D01-245E34ACCD1B}" srcOrd="0" destOrd="0" presId="urn:microsoft.com/office/officeart/2005/8/layout/chevron2"/>
    <dgm:cxn modelId="{CBED01F6-2297-49DC-AD27-733DA2159E33}" type="presOf" srcId="{E1B2EA63-0074-41D4-B869-AE58C4562C70}" destId="{D09E38F7-1793-4248-B799-512381F87F26}" srcOrd="0" destOrd="0" presId="urn:microsoft.com/office/officeart/2005/8/layout/chevron2"/>
    <dgm:cxn modelId="{2A696359-231E-4B87-B091-DEC3855425AF}" srcId="{635DA5C5-3FC4-4663-9F17-18492F35BF2A}" destId="{1FD45DDD-0B51-4FCF-B28C-EE7424310780}" srcOrd="0" destOrd="0" parTransId="{BEA3D2C7-C12F-443A-8C8F-0C14C475736C}" sibTransId="{86DD54F4-C82D-4325-B8E7-7838D9CB9B37}"/>
    <dgm:cxn modelId="{76DDEEDD-B03A-4A06-B672-E3F8457AAAF9}" srcId="{995AAE47-9FF3-47C9-BDAD-F02F6F8A5426}" destId="{D13EA143-1977-40A0-A890-792D33C983D1}" srcOrd="0" destOrd="0" parTransId="{6A3A4438-4D0D-4F9D-86E9-FAF34590659B}" sibTransId="{DEB342E0-935F-4047-8273-0746784B7D91}"/>
    <dgm:cxn modelId="{4E19EC97-1C94-41D7-B41B-265DA941D7BB}" type="presParOf" srcId="{64C39A53-A285-4EB2-BFCB-55CCAED145B3}" destId="{89F6E07F-FF47-4A7A-870C-14F2CD98E63D}" srcOrd="0" destOrd="0" presId="urn:microsoft.com/office/officeart/2005/8/layout/chevron2"/>
    <dgm:cxn modelId="{C20A0DB5-0727-41F8-8F90-DE36F5F1A130}" type="presParOf" srcId="{89F6E07F-FF47-4A7A-870C-14F2CD98E63D}" destId="{A120F72A-3B0C-410A-A8A8-540DEF4F4AAB}" srcOrd="0" destOrd="0" presId="urn:microsoft.com/office/officeart/2005/8/layout/chevron2"/>
    <dgm:cxn modelId="{142FF9AB-7584-488A-8FE6-75C061BECE7D}" type="presParOf" srcId="{89F6E07F-FF47-4A7A-870C-14F2CD98E63D}" destId="{0F08D3B4-2339-42DC-BD89-E845DB08A741}" srcOrd="1" destOrd="0" presId="urn:microsoft.com/office/officeart/2005/8/layout/chevron2"/>
    <dgm:cxn modelId="{271AB46E-81C4-4B48-96E8-9B9AC66EB414}" type="presParOf" srcId="{64C39A53-A285-4EB2-BFCB-55CCAED145B3}" destId="{7096304D-ACC9-4F54-8747-AFAE94D40DFA}" srcOrd="1" destOrd="0" presId="urn:microsoft.com/office/officeart/2005/8/layout/chevron2"/>
    <dgm:cxn modelId="{2446F3A1-44B8-4C42-885B-2E985F2BF730}" type="presParOf" srcId="{64C39A53-A285-4EB2-BFCB-55CCAED145B3}" destId="{11A541C5-84BA-41DD-B520-AEEFC39E6EDD}" srcOrd="2" destOrd="0" presId="urn:microsoft.com/office/officeart/2005/8/layout/chevron2"/>
    <dgm:cxn modelId="{E8A44E57-835B-48E4-9762-0A343F302B40}" type="presParOf" srcId="{11A541C5-84BA-41DD-B520-AEEFC39E6EDD}" destId="{D09E38F7-1793-4248-B799-512381F87F26}" srcOrd="0" destOrd="0" presId="urn:microsoft.com/office/officeart/2005/8/layout/chevron2"/>
    <dgm:cxn modelId="{F0677540-6292-4612-892D-F8D017063058}" type="presParOf" srcId="{11A541C5-84BA-41DD-B520-AEEFC39E6EDD}" destId="{882E12E1-BA76-4B42-A5CC-7B8A4F5C184A}" srcOrd="1" destOrd="0" presId="urn:microsoft.com/office/officeart/2005/8/layout/chevron2"/>
    <dgm:cxn modelId="{FE819BF8-97B8-44C7-B764-C496C7B34338}" type="presParOf" srcId="{64C39A53-A285-4EB2-BFCB-55CCAED145B3}" destId="{77278FCD-C09E-40B6-A34F-50E4F48BFA08}" srcOrd="3" destOrd="0" presId="urn:microsoft.com/office/officeart/2005/8/layout/chevron2"/>
    <dgm:cxn modelId="{21E24142-9A24-4EDA-97E6-9FC2D655B1A9}" type="presParOf" srcId="{64C39A53-A285-4EB2-BFCB-55CCAED145B3}" destId="{93295589-349B-4A9B-949B-3EA7B73A008D}" srcOrd="4" destOrd="0" presId="urn:microsoft.com/office/officeart/2005/8/layout/chevron2"/>
    <dgm:cxn modelId="{50929250-AB4F-4EF4-AC8D-7541B0ADFB37}" type="presParOf" srcId="{93295589-349B-4A9B-949B-3EA7B73A008D}" destId="{BE3562FA-3DB0-4255-AB64-137A7D932FF7}" srcOrd="0" destOrd="0" presId="urn:microsoft.com/office/officeart/2005/8/layout/chevron2"/>
    <dgm:cxn modelId="{5E84663A-F641-47A4-9918-4688C6589D2A}" type="presParOf" srcId="{93295589-349B-4A9B-949B-3EA7B73A008D}" destId="{3D0DF035-5150-4169-B429-6281DAE6B52E}" srcOrd="1" destOrd="0" presId="urn:microsoft.com/office/officeart/2005/8/layout/chevron2"/>
    <dgm:cxn modelId="{0BA10110-69D7-4036-8617-6C15751E27E6}" type="presParOf" srcId="{64C39A53-A285-4EB2-BFCB-55CCAED145B3}" destId="{9B8CC756-15EA-47D6-8399-80554FEA34ED}" srcOrd="5" destOrd="0" presId="urn:microsoft.com/office/officeart/2005/8/layout/chevron2"/>
    <dgm:cxn modelId="{FCE1E1F0-F276-4419-8B2F-630686A1AD67}" type="presParOf" srcId="{64C39A53-A285-4EB2-BFCB-55CCAED145B3}" destId="{9EAE48C8-3F7C-49A2-A713-C476980C7A5E}" srcOrd="6" destOrd="0" presId="urn:microsoft.com/office/officeart/2005/8/layout/chevron2"/>
    <dgm:cxn modelId="{A34B883B-D4E8-4131-B99E-3D935425387F}" type="presParOf" srcId="{9EAE48C8-3F7C-49A2-A713-C476980C7A5E}" destId="{70C3A4C7-3D91-48D4-AC0D-21427A6800CA}" srcOrd="0" destOrd="0" presId="urn:microsoft.com/office/officeart/2005/8/layout/chevron2"/>
    <dgm:cxn modelId="{EC2BECEB-01F1-41B5-B659-00FE7E2FC00D}" type="presParOf" srcId="{9EAE48C8-3F7C-49A2-A713-C476980C7A5E}" destId="{4D4B19C8-A679-4731-9FF5-00E5B04C9D3B}" srcOrd="1" destOrd="0" presId="urn:microsoft.com/office/officeart/2005/8/layout/chevron2"/>
    <dgm:cxn modelId="{E8C2332B-CD17-43B9-A88A-4DBE78697A77}" type="presParOf" srcId="{64C39A53-A285-4EB2-BFCB-55CCAED145B3}" destId="{B3200788-DBB7-47EE-94DD-864B60E3F6CB}" srcOrd="7" destOrd="0" presId="urn:microsoft.com/office/officeart/2005/8/layout/chevron2"/>
    <dgm:cxn modelId="{3D3C419C-AEBF-4811-B4D4-738D0A9B0BF4}" type="presParOf" srcId="{64C39A53-A285-4EB2-BFCB-55CCAED145B3}" destId="{38808E50-6BA0-4E68-A01A-BED5C3944266}" srcOrd="8" destOrd="0" presId="urn:microsoft.com/office/officeart/2005/8/layout/chevron2"/>
    <dgm:cxn modelId="{C839A992-E7F1-445A-8445-B1412FC4F414}" type="presParOf" srcId="{38808E50-6BA0-4E68-A01A-BED5C3944266}" destId="{1155387D-FE08-4D5E-9A20-FEB108812852}" srcOrd="0" destOrd="0" presId="urn:microsoft.com/office/officeart/2005/8/layout/chevron2"/>
    <dgm:cxn modelId="{E159B2DE-DA37-4471-874B-13D78D04919F}" type="presParOf" srcId="{38808E50-6BA0-4E68-A01A-BED5C3944266}" destId="{078A64AB-B5D0-46D4-B604-7B65888E8E63}" srcOrd="1" destOrd="0" presId="urn:microsoft.com/office/officeart/2005/8/layout/chevron2"/>
    <dgm:cxn modelId="{674BF3CF-8DB6-4013-BEC9-ACF18CBB96A5}" type="presParOf" srcId="{64C39A53-A285-4EB2-BFCB-55CCAED145B3}" destId="{3AE9134C-42FA-4974-A41F-66AB8CF29B2C}" srcOrd="9" destOrd="0" presId="urn:microsoft.com/office/officeart/2005/8/layout/chevron2"/>
    <dgm:cxn modelId="{829CFBA6-58F8-4684-8D5F-CC884211F693}" type="presParOf" srcId="{64C39A53-A285-4EB2-BFCB-55CCAED145B3}" destId="{8A365209-3FC6-4C55-9F1C-B08B6CB8A12E}" srcOrd="10" destOrd="0" presId="urn:microsoft.com/office/officeart/2005/8/layout/chevron2"/>
    <dgm:cxn modelId="{133CBAF1-1DE5-49FC-A631-67FC47974D7C}" type="presParOf" srcId="{8A365209-3FC6-4C55-9F1C-B08B6CB8A12E}" destId="{462FF840-3F37-49A5-B7B7-3B9DB901BACF}" srcOrd="0" destOrd="0" presId="urn:microsoft.com/office/officeart/2005/8/layout/chevron2"/>
    <dgm:cxn modelId="{9AFE6666-867B-4394-A4B8-313C8F1C69A8}" type="presParOf" srcId="{8A365209-3FC6-4C55-9F1C-B08B6CB8A12E}" destId="{B95EBDDA-91A7-46F8-8D01-245E34ACCD1B}" srcOrd="1" destOrd="0" presId="urn:microsoft.com/office/officeart/2005/8/layout/chevron2"/>
    <dgm:cxn modelId="{181472C3-0B73-400E-B514-CDA6329028B0}" type="presParOf" srcId="{64C39A53-A285-4EB2-BFCB-55CCAED145B3}" destId="{131403FF-2089-449B-B9C8-04EB51634057}" srcOrd="11" destOrd="0" presId="urn:microsoft.com/office/officeart/2005/8/layout/chevron2"/>
    <dgm:cxn modelId="{E56B9FD1-B16E-48B6-B24D-90019BE3B01F}" type="presParOf" srcId="{64C39A53-A285-4EB2-BFCB-55CCAED145B3}" destId="{B39BAD6B-FFBB-42E8-A1EE-14A9D87D437A}" srcOrd="12" destOrd="0" presId="urn:microsoft.com/office/officeart/2005/8/layout/chevron2"/>
    <dgm:cxn modelId="{51C56CE1-7EFB-499A-9DD3-ED222CA702BF}" type="presParOf" srcId="{B39BAD6B-FFBB-42E8-A1EE-14A9D87D437A}" destId="{ABE63334-461A-4100-9771-256342F747BF}" srcOrd="0" destOrd="0" presId="urn:microsoft.com/office/officeart/2005/8/layout/chevron2"/>
    <dgm:cxn modelId="{F04BEBA8-9B47-4649-8B66-0DB1C64F7893}" type="presParOf" srcId="{B39BAD6B-FFBB-42E8-A1EE-14A9D87D437A}" destId="{EC8C8141-1BB3-4E5D-93C2-BC049195F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13928-5647-4C4A-AB45-6E247400E3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01B29-E357-4926-A906-2990A33D78CD}">
      <dgm:prSet phldrT="[Text]" custT="1"/>
      <dgm:spPr>
        <a:solidFill>
          <a:srgbClr val="B9C8E5">
            <a:alpha val="92000"/>
          </a:srgbClr>
        </a:solidFill>
        <a:ln>
          <a:solidFill>
            <a:srgbClr val="00206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National innovation system roadmap in each of 5 countries  </a:t>
          </a:r>
          <a:endParaRPr lang="en-US" sz="2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35893D-DC80-4D21-874B-64E095B5E283}" type="parTrans" cxnId="{5B241FAF-10D2-4B30-9C38-9186D24C872A}">
      <dgm:prSet/>
      <dgm:spPr/>
      <dgm:t>
        <a:bodyPr/>
        <a:lstStyle/>
        <a:p>
          <a:endParaRPr lang="en-US"/>
        </a:p>
      </dgm:t>
    </dgm:pt>
    <dgm:pt modelId="{A50CD5D7-9148-4257-B7C1-A0793700BB9F}" type="sibTrans" cxnId="{5B241FAF-10D2-4B30-9C38-9186D24C872A}">
      <dgm:prSet/>
      <dgm:spPr/>
      <dgm:t>
        <a:bodyPr/>
        <a:lstStyle/>
        <a:p>
          <a:endParaRPr lang="en-US"/>
        </a:p>
      </dgm:t>
    </dgm:pt>
    <dgm:pt modelId="{CBE7E10D-7109-4BFC-9197-66E2A8A9ABF7}">
      <dgm:prSet phldrT="[Text]" custT="1"/>
      <dgm:spPr>
        <a:solidFill>
          <a:srgbClr val="B9C8E5">
            <a:alpha val="92000"/>
          </a:srgbClr>
        </a:solidFill>
        <a:ln>
          <a:solidFill>
            <a:srgbClr val="00206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National Technology Transfer Office established in each of 5 countries</a:t>
          </a:r>
          <a:endParaRPr lang="en-US" sz="2200" dirty="0"/>
        </a:p>
      </dgm:t>
    </dgm:pt>
    <dgm:pt modelId="{74695377-C4D3-44F1-9B17-1E52CD409F2E}" type="parTrans" cxnId="{9E7F572D-805C-4818-83FD-85A90A48D084}">
      <dgm:prSet/>
      <dgm:spPr/>
      <dgm:t>
        <a:bodyPr/>
        <a:lstStyle/>
        <a:p>
          <a:endParaRPr lang="en-US"/>
        </a:p>
      </dgm:t>
    </dgm:pt>
    <dgm:pt modelId="{58C461B6-E021-4598-A77D-9DE767194B96}" type="sibTrans" cxnId="{9E7F572D-805C-4818-83FD-85A90A48D084}">
      <dgm:prSet/>
      <dgm:spPr/>
      <dgm:t>
        <a:bodyPr/>
        <a:lstStyle/>
        <a:p>
          <a:endParaRPr lang="en-US"/>
        </a:p>
      </dgm:t>
    </dgm:pt>
    <dgm:pt modelId="{543BF4AA-19BA-43A6-9696-E942800917D9}" type="pres">
      <dgm:prSet presAssocID="{33513928-5647-4C4A-AB45-6E247400E3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CDA32E-9476-498E-A98D-3554A11FF9EE}" type="pres">
      <dgm:prSet presAssocID="{0D501B29-E357-4926-A906-2990A33D78CD}" presName="parentLin" presStyleCnt="0"/>
      <dgm:spPr/>
    </dgm:pt>
    <dgm:pt modelId="{F73B9F7F-7CE4-4689-89EA-2ECA2847EEF8}" type="pres">
      <dgm:prSet presAssocID="{0D501B29-E357-4926-A906-2990A33D78C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458AC02-FB35-4E7E-9756-F0A795C3F6CD}" type="pres">
      <dgm:prSet presAssocID="{0D501B29-E357-4926-A906-2990A33D78CD}" presName="parentText" presStyleLbl="node1" presStyleIdx="0" presStyleCnt="2" custScaleX="135316" custScaleY="94821" custLinFactNeighborY="-51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A8971-7D71-449F-9C6B-B59C415A1AF1}" type="pres">
      <dgm:prSet presAssocID="{0D501B29-E357-4926-A906-2990A33D78CD}" presName="negativeSpace" presStyleCnt="0"/>
      <dgm:spPr/>
    </dgm:pt>
    <dgm:pt modelId="{A13157AE-0315-4AAC-8E17-550533F67148}" type="pres">
      <dgm:prSet presAssocID="{0D501B29-E357-4926-A906-2990A33D78CD}" presName="childText" presStyleLbl="conFgAcc1" presStyleIdx="0" presStyleCnt="2">
        <dgm:presLayoutVars>
          <dgm:bulletEnabled val="1"/>
        </dgm:presLayoutVars>
      </dgm:prSet>
      <dgm:spPr>
        <a:noFill/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AB517119-2B71-4EBC-A6C2-72DC67273B2A}" type="pres">
      <dgm:prSet presAssocID="{A50CD5D7-9148-4257-B7C1-A0793700BB9F}" presName="spaceBetweenRectangles" presStyleCnt="0"/>
      <dgm:spPr/>
    </dgm:pt>
    <dgm:pt modelId="{A8EC7FBC-B4BC-4B9D-B8F9-ABE9E37AEA42}" type="pres">
      <dgm:prSet presAssocID="{CBE7E10D-7109-4BFC-9197-66E2A8A9ABF7}" presName="parentLin" presStyleCnt="0"/>
      <dgm:spPr/>
    </dgm:pt>
    <dgm:pt modelId="{6428E7A5-7995-42EF-881B-C5B2F8D97165}" type="pres">
      <dgm:prSet presAssocID="{CBE7E10D-7109-4BFC-9197-66E2A8A9ABF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AFEF0BF-5645-43B9-9CCD-0230326A02BC}" type="pres">
      <dgm:prSet presAssocID="{CBE7E10D-7109-4BFC-9197-66E2A8A9ABF7}" presName="parentText" presStyleLbl="node1" presStyleIdx="1" presStyleCnt="2" custScaleX="135960" custScaleY="93917" custLinFactNeighborX="-2754" custLinFactNeighborY="58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5787A-7D46-4CE5-8D55-9F5C1D8EEA86}" type="pres">
      <dgm:prSet presAssocID="{CBE7E10D-7109-4BFC-9197-66E2A8A9ABF7}" presName="negativeSpace" presStyleCnt="0"/>
      <dgm:spPr/>
    </dgm:pt>
    <dgm:pt modelId="{395EE08B-1FF1-4D98-9DF9-CABBE90035A1}" type="pres">
      <dgm:prSet presAssocID="{CBE7E10D-7109-4BFC-9197-66E2A8A9ABF7}" presName="childText" presStyleLbl="conFgAcc1" presStyleIdx="1" presStyleCnt="2">
        <dgm:presLayoutVars>
          <dgm:bulletEnabled val="1"/>
        </dgm:presLayoutVars>
      </dgm:prSet>
      <dgm:spPr>
        <a:noFill/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</dgm:ptLst>
  <dgm:cxnLst>
    <dgm:cxn modelId="{5B241FAF-10D2-4B30-9C38-9186D24C872A}" srcId="{33513928-5647-4C4A-AB45-6E247400E3B7}" destId="{0D501B29-E357-4926-A906-2990A33D78CD}" srcOrd="0" destOrd="0" parTransId="{E135893D-DC80-4D21-874B-64E095B5E283}" sibTransId="{A50CD5D7-9148-4257-B7C1-A0793700BB9F}"/>
    <dgm:cxn modelId="{871300F0-0350-4D09-8D50-F3A5520B298E}" type="presOf" srcId="{0D501B29-E357-4926-A906-2990A33D78CD}" destId="{8458AC02-FB35-4E7E-9756-F0A795C3F6CD}" srcOrd="1" destOrd="0" presId="urn:microsoft.com/office/officeart/2005/8/layout/list1"/>
    <dgm:cxn modelId="{9E7F572D-805C-4818-83FD-85A90A48D084}" srcId="{33513928-5647-4C4A-AB45-6E247400E3B7}" destId="{CBE7E10D-7109-4BFC-9197-66E2A8A9ABF7}" srcOrd="1" destOrd="0" parTransId="{74695377-C4D3-44F1-9B17-1E52CD409F2E}" sibTransId="{58C461B6-E021-4598-A77D-9DE767194B96}"/>
    <dgm:cxn modelId="{B0458EE6-520D-4EA8-A133-69CEB3701577}" type="presOf" srcId="{33513928-5647-4C4A-AB45-6E247400E3B7}" destId="{543BF4AA-19BA-43A6-9696-E942800917D9}" srcOrd="0" destOrd="0" presId="urn:microsoft.com/office/officeart/2005/8/layout/list1"/>
    <dgm:cxn modelId="{C92969AD-79D7-476A-8DF1-4F5A34624C09}" type="presOf" srcId="{CBE7E10D-7109-4BFC-9197-66E2A8A9ABF7}" destId="{6428E7A5-7995-42EF-881B-C5B2F8D97165}" srcOrd="0" destOrd="0" presId="urn:microsoft.com/office/officeart/2005/8/layout/list1"/>
    <dgm:cxn modelId="{1BB86C98-CCA9-4CAE-B29E-5683B9490926}" type="presOf" srcId="{0D501B29-E357-4926-A906-2990A33D78CD}" destId="{F73B9F7F-7CE4-4689-89EA-2ECA2847EEF8}" srcOrd="0" destOrd="0" presId="urn:microsoft.com/office/officeart/2005/8/layout/list1"/>
    <dgm:cxn modelId="{BFD6E32A-63FC-4B51-BB29-CF36293BA1BC}" type="presOf" srcId="{CBE7E10D-7109-4BFC-9197-66E2A8A9ABF7}" destId="{2AFEF0BF-5645-43B9-9CCD-0230326A02BC}" srcOrd="1" destOrd="0" presId="urn:microsoft.com/office/officeart/2005/8/layout/list1"/>
    <dgm:cxn modelId="{4FAA226D-59B5-4FFC-889F-E3479B51238F}" type="presParOf" srcId="{543BF4AA-19BA-43A6-9696-E942800917D9}" destId="{88CDA32E-9476-498E-A98D-3554A11FF9EE}" srcOrd="0" destOrd="0" presId="urn:microsoft.com/office/officeart/2005/8/layout/list1"/>
    <dgm:cxn modelId="{BEED6B2F-8B1A-4C33-90A8-EFFC4443E2E9}" type="presParOf" srcId="{88CDA32E-9476-498E-A98D-3554A11FF9EE}" destId="{F73B9F7F-7CE4-4689-89EA-2ECA2847EEF8}" srcOrd="0" destOrd="0" presId="urn:microsoft.com/office/officeart/2005/8/layout/list1"/>
    <dgm:cxn modelId="{1ABC4BF9-2717-446F-9D6D-F0A2C71EB0CF}" type="presParOf" srcId="{88CDA32E-9476-498E-A98D-3554A11FF9EE}" destId="{8458AC02-FB35-4E7E-9756-F0A795C3F6CD}" srcOrd="1" destOrd="0" presId="urn:microsoft.com/office/officeart/2005/8/layout/list1"/>
    <dgm:cxn modelId="{6E705057-24EC-43FD-9ED8-1E05485D0052}" type="presParOf" srcId="{543BF4AA-19BA-43A6-9696-E942800917D9}" destId="{017A8971-7D71-449F-9C6B-B59C415A1AF1}" srcOrd="1" destOrd="0" presId="urn:microsoft.com/office/officeart/2005/8/layout/list1"/>
    <dgm:cxn modelId="{F398C1BF-57D5-40A4-B212-B68443272CB9}" type="presParOf" srcId="{543BF4AA-19BA-43A6-9696-E942800917D9}" destId="{A13157AE-0315-4AAC-8E17-550533F67148}" srcOrd="2" destOrd="0" presId="urn:microsoft.com/office/officeart/2005/8/layout/list1"/>
    <dgm:cxn modelId="{AABC000A-212A-47E6-8EA7-E2307086CFC7}" type="presParOf" srcId="{543BF4AA-19BA-43A6-9696-E942800917D9}" destId="{AB517119-2B71-4EBC-A6C2-72DC67273B2A}" srcOrd="3" destOrd="0" presId="urn:microsoft.com/office/officeart/2005/8/layout/list1"/>
    <dgm:cxn modelId="{77F2F1BD-BD95-4E44-B621-29FE9CB33380}" type="presParOf" srcId="{543BF4AA-19BA-43A6-9696-E942800917D9}" destId="{A8EC7FBC-B4BC-4B9D-B8F9-ABE9E37AEA42}" srcOrd="4" destOrd="0" presId="urn:microsoft.com/office/officeart/2005/8/layout/list1"/>
    <dgm:cxn modelId="{136D3FDD-1CCC-4A45-BBFE-876A62A99516}" type="presParOf" srcId="{A8EC7FBC-B4BC-4B9D-B8F9-ABE9E37AEA42}" destId="{6428E7A5-7995-42EF-881B-C5B2F8D97165}" srcOrd="0" destOrd="0" presId="urn:microsoft.com/office/officeart/2005/8/layout/list1"/>
    <dgm:cxn modelId="{A932A9F0-305B-4A7A-8CCE-C11B8F0CA7DF}" type="presParOf" srcId="{A8EC7FBC-B4BC-4B9D-B8F9-ABE9E37AEA42}" destId="{2AFEF0BF-5645-43B9-9CCD-0230326A02BC}" srcOrd="1" destOrd="0" presId="urn:microsoft.com/office/officeart/2005/8/layout/list1"/>
    <dgm:cxn modelId="{1DDA1B23-3D16-47DA-8D01-8A916B849750}" type="presParOf" srcId="{543BF4AA-19BA-43A6-9696-E942800917D9}" destId="{23E5787A-7D46-4CE5-8D55-9F5C1D8EEA86}" srcOrd="5" destOrd="0" presId="urn:microsoft.com/office/officeart/2005/8/layout/list1"/>
    <dgm:cxn modelId="{6AC44C74-2772-4969-B3D7-B52C4E1A486F}" type="presParOf" srcId="{543BF4AA-19BA-43A6-9696-E942800917D9}" destId="{395EE08B-1FF1-4D98-9DF9-CABBE90035A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B78B-20B9-4D98-8A58-2CBB4A17B16D}">
      <dsp:nvSpPr>
        <dsp:cNvPr id="0" name=""/>
        <dsp:cNvSpPr/>
      </dsp:nvSpPr>
      <dsp:spPr>
        <a:xfrm>
          <a:off x="0" y="53571"/>
          <a:ext cx="8229600" cy="835379"/>
        </a:xfrm>
        <a:prstGeom prst="roundRect">
          <a:avLst/>
        </a:prstGeom>
        <a:solidFill>
          <a:srgbClr val="D3EBED">
            <a:alpha val="5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85750" lvl="0" indent="-28575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 Academy Of Scientific Research &amp; Technology (ASRT), Egypt</a:t>
          </a:r>
          <a:endParaRPr lang="en-US" sz="2100" kern="1200" dirty="0">
            <a:solidFill>
              <a:srgbClr val="002060"/>
            </a:solidFill>
          </a:endParaRPr>
        </a:p>
      </dsp:txBody>
      <dsp:txXfrm>
        <a:off x="40780" y="94351"/>
        <a:ext cx="8148040" cy="753819"/>
      </dsp:txXfrm>
    </dsp:sp>
    <dsp:sp modelId="{801DA76A-4CFC-45C1-B04F-84A3D3C79FE0}">
      <dsp:nvSpPr>
        <dsp:cNvPr id="0" name=""/>
        <dsp:cNvSpPr/>
      </dsp:nvSpPr>
      <dsp:spPr>
        <a:xfrm>
          <a:off x="0" y="949431"/>
          <a:ext cx="8229600" cy="835379"/>
        </a:xfrm>
        <a:prstGeom prst="roundRect">
          <a:avLst/>
        </a:prstGeom>
        <a:solidFill>
          <a:srgbClr val="D3EBED">
            <a:alpha val="5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344488" lvl="0" indent="-28575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The National Council for Scientific Research (NCSR), Lebanon</a:t>
          </a:r>
          <a:endParaRPr lang="en-US" sz="21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780" y="990211"/>
        <a:ext cx="8148040" cy="753819"/>
      </dsp:txXfrm>
    </dsp:sp>
    <dsp:sp modelId="{25E8FDED-33A9-4EA7-A708-56C8B0C55EA7}">
      <dsp:nvSpPr>
        <dsp:cNvPr id="0" name=""/>
        <dsp:cNvSpPr/>
      </dsp:nvSpPr>
      <dsp:spPr>
        <a:xfrm>
          <a:off x="0" y="1845291"/>
          <a:ext cx="8229600" cy="835379"/>
        </a:xfrm>
        <a:prstGeom prst="roundRect">
          <a:avLst/>
        </a:prstGeom>
        <a:solidFill>
          <a:srgbClr val="D3EBED">
            <a:alpha val="5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85750" lvl="0" indent="-28575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 National Centre for Scientific and Technological Research (CNRST), Morocco</a:t>
          </a:r>
          <a:endParaRPr lang="en-US" sz="2100" kern="1200" dirty="0"/>
        </a:p>
      </dsp:txBody>
      <dsp:txXfrm>
        <a:off x="40780" y="1886071"/>
        <a:ext cx="8148040" cy="753819"/>
      </dsp:txXfrm>
    </dsp:sp>
    <dsp:sp modelId="{3482E387-E278-488A-B41C-C0ED343E3639}">
      <dsp:nvSpPr>
        <dsp:cNvPr id="0" name=""/>
        <dsp:cNvSpPr/>
      </dsp:nvSpPr>
      <dsp:spPr>
        <a:xfrm>
          <a:off x="0" y="2741151"/>
          <a:ext cx="8229600" cy="835379"/>
        </a:xfrm>
        <a:prstGeom prst="roundRect">
          <a:avLst/>
        </a:prstGeom>
        <a:solidFill>
          <a:srgbClr val="D3EBED">
            <a:alpha val="5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403225" lvl="0" indent="-344488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 Tunisian National Agency for Research Promotion </a:t>
          </a:r>
          <a:r>
            <a:rPr lang="fr-BE" sz="21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(ANPR)</a:t>
          </a:r>
          <a:r>
            <a:rPr lang="en-US" sz="21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Tunisia </a:t>
          </a:r>
          <a:endParaRPr lang="en-US" sz="2100" kern="1200" dirty="0"/>
        </a:p>
      </dsp:txBody>
      <dsp:txXfrm>
        <a:off x="40780" y="2781931"/>
        <a:ext cx="8148040" cy="753819"/>
      </dsp:txXfrm>
    </dsp:sp>
    <dsp:sp modelId="{5DB2DED0-4509-4622-95B9-A6A0E5E52902}">
      <dsp:nvSpPr>
        <dsp:cNvPr id="0" name=""/>
        <dsp:cNvSpPr/>
      </dsp:nvSpPr>
      <dsp:spPr>
        <a:xfrm>
          <a:off x="0" y="3581400"/>
          <a:ext cx="8229600" cy="835379"/>
        </a:xfrm>
        <a:prstGeom prst="roundRect">
          <a:avLst/>
        </a:prstGeom>
        <a:solidFill>
          <a:srgbClr val="D3EBED">
            <a:alpha val="5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403225" lvl="0" indent="-403225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	The Research Council (TRC), Oman</a:t>
          </a:r>
          <a:endParaRPr lang="en-US" sz="2100" kern="1200" dirty="0"/>
        </a:p>
      </dsp:txBody>
      <dsp:txXfrm>
        <a:off x="40780" y="3622180"/>
        <a:ext cx="8148040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0F72A-3B0C-410A-A8A8-540DEF4F4AAB}">
      <dsp:nvSpPr>
        <dsp:cNvPr id="0" name=""/>
        <dsp:cNvSpPr/>
      </dsp:nvSpPr>
      <dsp:spPr>
        <a:xfrm rot="5400000">
          <a:off x="-126603" y="128330"/>
          <a:ext cx="844022" cy="590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1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en-US" sz="1600" b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0" y="297135"/>
        <a:ext cx="590816" cy="253206"/>
      </dsp:txXfrm>
    </dsp:sp>
    <dsp:sp modelId="{0F08D3B4-2339-42DC-BD89-E845DB08A741}">
      <dsp:nvSpPr>
        <dsp:cNvPr id="0" name=""/>
        <dsp:cNvSpPr/>
      </dsp:nvSpPr>
      <dsp:spPr>
        <a:xfrm rot="5400000">
          <a:off x="4174000" y="-3581457"/>
          <a:ext cx="548614" cy="7714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National workshop </a:t>
          </a:r>
          <a:r>
            <a:rPr lang="en-US" sz="1700" kern="1200" dirty="0" smtClean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establish a national project working group</a:t>
          </a:r>
          <a:endParaRPr lang="en-US" sz="170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90816" y="28508"/>
        <a:ext cx="7688202" cy="495052"/>
      </dsp:txXfrm>
    </dsp:sp>
    <dsp:sp modelId="{D09E38F7-1793-4248-B799-512381F87F26}">
      <dsp:nvSpPr>
        <dsp:cNvPr id="0" name=""/>
        <dsp:cNvSpPr/>
      </dsp:nvSpPr>
      <dsp:spPr>
        <a:xfrm rot="5400000">
          <a:off x="-126603" y="888784"/>
          <a:ext cx="844022" cy="590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endParaRPr lang="en-US" sz="1600" b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0" y="1057589"/>
        <a:ext cx="590816" cy="253206"/>
      </dsp:txXfrm>
    </dsp:sp>
    <dsp:sp modelId="{882E12E1-BA76-4B42-A5CC-7B8A4F5C184A}">
      <dsp:nvSpPr>
        <dsp:cNvPr id="0" name=""/>
        <dsp:cNvSpPr/>
      </dsp:nvSpPr>
      <dsp:spPr>
        <a:xfrm rot="5400000">
          <a:off x="4174000" y="-2821184"/>
          <a:ext cx="548614" cy="7714983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National studies </a:t>
          </a:r>
          <a:r>
            <a:rPr lang="en-US" sz="17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determine gaps in relevant government policies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90816" y="788781"/>
        <a:ext cx="7688202" cy="495052"/>
      </dsp:txXfrm>
    </dsp:sp>
    <dsp:sp modelId="{BE3562FA-3DB0-4255-AB64-137A7D932FF7}">
      <dsp:nvSpPr>
        <dsp:cNvPr id="0" name=""/>
        <dsp:cNvSpPr/>
      </dsp:nvSpPr>
      <dsp:spPr>
        <a:xfrm rot="5400000">
          <a:off x="-126603" y="1649238"/>
          <a:ext cx="844022" cy="590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</a:t>
          </a:r>
          <a:endParaRPr lang="en-US" sz="1600" b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0" y="1818043"/>
        <a:ext cx="590816" cy="253206"/>
      </dsp:txXfrm>
    </dsp:sp>
    <dsp:sp modelId="{3D0DF035-5150-4169-B429-6281DAE6B52E}">
      <dsp:nvSpPr>
        <dsp:cNvPr id="0" name=""/>
        <dsp:cNvSpPr/>
      </dsp:nvSpPr>
      <dsp:spPr>
        <a:xfrm rot="5400000">
          <a:off x="4174000" y="-2060549"/>
          <a:ext cx="548614" cy="7714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25425" lvl="1" indent="-225425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Workshop with governmental </a:t>
          </a:r>
          <a:r>
            <a:rPr lang="en-US" sz="17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 prepare NIS roadmap 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90816" y="1549416"/>
        <a:ext cx="7688202" cy="495052"/>
      </dsp:txXfrm>
    </dsp:sp>
    <dsp:sp modelId="{70C3A4C7-3D91-48D4-AC0D-21427A6800CA}">
      <dsp:nvSpPr>
        <dsp:cNvPr id="0" name=""/>
        <dsp:cNvSpPr/>
      </dsp:nvSpPr>
      <dsp:spPr>
        <a:xfrm rot="5400000">
          <a:off x="-126603" y="2409691"/>
          <a:ext cx="844022" cy="590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</a:t>
          </a:r>
          <a:endParaRPr lang="en-US" sz="1600" b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0" y="2578496"/>
        <a:ext cx="590816" cy="253206"/>
      </dsp:txXfrm>
    </dsp:sp>
    <dsp:sp modelId="{4D4B19C8-A679-4731-9FF5-00E5B04C9D3B}">
      <dsp:nvSpPr>
        <dsp:cNvPr id="0" name=""/>
        <dsp:cNvSpPr/>
      </dsp:nvSpPr>
      <dsp:spPr>
        <a:xfrm rot="5400000">
          <a:off x="4174000" y="-1297182"/>
          <a:ext cx="548614" cy="7714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25425" lvl="1" indent="-225425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National capacity development workshop</a:t>
          </a:r>
          <a:r>
            <a:rPr lang="en-US" sz="17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7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with technical leadership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90816" y="2312783"/>
        <a:ext cx="7688202" cy="495052"/>
      </dsp:txXfrm>
    </dsp:sp>
    <dsp:sp modelId="{1155387D-FE08-4D5E-9A20-FEB108812852}">
      <dsp:nvSpPr>
        <dsp:cNvPr id="0" name=""/>
        <dsp:cNvSpPr/>
      </dsp:nvSpPr>
      <dsp:spPr>
        <a:xfrm rot="5400000">
          <a:off x="-126603" y="3170145"/>
          <a:ext cx="844022" cy="590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en-US" sz="1600" b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0" y="3338950"/>
        <a:ext cx="590816" cy="253206"/>
      </dsp:txXfrm>
    </dsp:sp>
    <dsp:sp modelId="{078A64AB-B5D0-46D4-B604-7B65888E8E63}">
      <dsp:nvSpPr>
        <dsp:cNvPr id="0" name=""/>
        <dsp:cNvSpPr/>
      </dsp:nvSpPr>
      <dsp:spPr>
        <a:xfrm rot="5400000">
          <a:off x="4174000" y="-539642"/>
          <a:ext cx="548614" cy="7714983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344488" lvl="1" indent="-227013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Establish</a:t>
          </a:r>
          <a:r>
            <a:rPr lang="en-US" sz="17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7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NTTO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90816" y="3070323"/>
        <a:ext cx="7688202" cy="495052"/>
      </dsp:txXfrm>
    </dsp:sp>
    <dsp:sp modelId="{462FF840-3F37-49A5-B7B7-3B9DB901BACF}">
      <dsp:nvSpPr>
        <dsp:cNvPr id="0" name=""/>
        <dsp:cNvSpPr/>
      </dsp:nvSpPr>
      <dsp:spPr>
        <a:xfrm rot="5400000">
          <a:off x="-126603" y="3930599"/>
          <a:ext cx="844022" cy="590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endParaRPr lang="en-US" sz="1600" b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0" y="4099404"/>
        <a:ext cx="590816" cy="253206"/>
      </dsp:txXfrm>
    </dsp:sp>
    <dsp:sp modelId="{B95EBDDA-91A7-46F8-8D01-245E34ACCD1B}">
      <dsp:nvSpPr>
        <dsp:cNvPr id="0" name=""/>
        <dsp:cNvSpPr/>
      </dsp:nvSpPr>
      <dsp:spPr>
        <a:xfrm rot="5400000">
          <a:off x="4174000" y="220811"/>
          <a:ext cx="548614" cy="7714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344488" lvl="1" indent="-2857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Launching event of NTTO </a:t>
          </a:r>
          <a:r>
            <a:rPr lang="en-US" sz="17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operations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90816" y="3830777"/>
        <a:ext cx="7688202" cy="495052"/>
      </dsp:txXfrm>
    </dsp:sp>
    <dsp:sp modelId="{ABE63334-461A-4100-9771-256342F747BF}">
      <dsp:nvSpPr>
        <dsp:cNvPr id="0" name=""/>
        <dsp:cNvSpPr/>
      </dsp:nvSpPr>
      <dsp:spPr>
        <a:xfrm rot="5400000">
          <a:off x="-126603" y="4691053"/>
          <a:ext cx="844022" cy="590816"/>
        </a:xfrm>
        <a:prstGeom prst="chevron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</a:t>
          </a:r>
          <a:endParaRPr lang="en-US" sz="1600" b="1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0" y="4859858"/>
        <a:ext cx="590816" cy="253206"/>
      </dsp:txXfrm>
    </dsp:sp>
    <dsp:sp modelId="{EC8C8141-1BB3-4E5D-93C2-BC049195F29E}">
      <dsp:nvSpPr>
        <dsp:cNvPr id="0" name=""/>
        <dsp:cNvSpPr/>
      </dsp:nvSpPr>
      <dsp:spPr>
        <a:xfrm rot="5400000">
          <a:off x="4174000" y="981265"/>
          <a:ext cx="548614" cy="7714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344488" lvl="1" indent="-34448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Regional forum </a:t>
          </a:r>
          <a:r>
            <a:rPr lang="en-US" sz="170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 existing and newly NTTOs  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590816" y="4591231"/>
        <a:ext cx="7688202" cy="495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157AE-0315-4AAC-8E17-550533F67148}">
      <dsp:nvSpPr>
        <dsp:cNvPr id="0" name=""/>
        <dsp:cNvSpPr/>
      </dsp:nvSpPr>
      <dsp:spPr>
        <a:xfrm>
          <a:off x="0" y="738171"/>
          <a:ext cx="7624763" cy="1335600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8AC02-FB35-4E7E-9756-F0A795C3F6CD}">
      <dsp:nvSpPr>
        <dsp:cNvPr id="0" name=""/>
        <dsp:cNvSpPr/>
      </dsp:nvSpPr>
      <dsp:spPr>
        <a:xfrm>
          <a:off x="381238" y="0"/>
          <a:ext cx="7222267" cy="1483531"/>
        </a:xfrm>
        <a:prstGeom prst="roundRect">
          <a:avLst/>
        </a:prstGeom>
        <a:solidFill>
          <a:srgbClr val="B9C8E5">
            <a:alpha val="92000"/>
          </a:srgb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739" tIns="0" rIns="201739" bIns="0" numCol="1" spcCol="1270" anchor="ctr" anchorCtr="0">
          <a:noAutofit/>
        </a:bodyPr>
        <a:lstStyle/>
        <a:p>
          <a:pPr lvl="0" algn="l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National innovation system roadmap in each of 5 countries  </a:t>
          </a:r>
          <a:endParaRPr lang="en-US" sz="22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3658" y="72420"/>
        <a:ext cx="7077427" cy="1338691"/>
      </dsp:txXfrm>
    </dsp:sp>
    <dsp:sp modelId="{395EE08B-1FF1-4D98-9DF9-CABBE90035A1}">
      <dsp:nvSpPr>
        <dsp:cNvPr id="0" name=""/>
        <dsp:cNvSpPr/>
      </dsp:nvSpPr>
      <dsp:spPr>
        <a:xfrm>
          <a:off x="0" y="3047079"/>
          <a:ext cx="7624763" cy="1335600"/>
        </a:xfrm>
        <a:prstGeom prst="rect">
          <a:avLst/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F0BF-5645-43B9-9CCD-0230326A02BC}">
      <dsp:nvSpPr>
        <dsp:cNvPr id="0" name=""/>
        <dsp:cNvSpPr/>
      </dsp:nvSpPr>
      <dsp:spPr>
        <a:xfrm>
          <a:off x="370014" y="2451529"/>
          <a:ext cx="7242466" cy="1469387"/>
        </a:xfrm>
        <a:prstGeom prst="roundRect">
          <a:avLst/>
        </a:prstGeom>
        <a:solidFill>
          <a:srgbClr val="B9C8E5">
            <a:alpha val="92000"/>
          </a:srgb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739" tIns="0" rIns="201739" bIns="0" numCol="1" spcCol="1270" anchor="ctr" anchorCtr="0">
          <a:noAutofit/>
        </a:bodyPr>
        <a:lstStyle/>
        <a:p>
          <a:pPr lvl="0" algn="l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National Technology Transfer Office established in each of 5 countries</a:t>
          </a:r>
          <a:endParaRPr lang="en-US" sz="2200" kern="1200" dirty="0"/>
        </a:p>
      </dsp:txBody>
      <dsp:txXfrm>
        <a:off x="441744" y="2523259"/>
        <a:ext cx="7099006" cy="132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EAC235-ABEA-4D51-BC92-150D80F66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1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9F0CC-ECD6-4314-98DD-C542231D0FF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F1E79-0B63-4406-95A7-7BCE4F684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1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945105-17F4-42A0-9428-34012CA563A8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1E79-0B63-4406-95A7-7BCE4F6840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1E79-0B63-4406-95A7-7BCE4F6840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6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9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08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3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3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37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44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339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5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4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37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60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1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87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87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336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020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63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3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3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7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9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3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6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98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21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microsoft.com/office/2007/relationships/diagramDrawing" Target="../diagrams/drawing3.xml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diagramColors" Target="../diagrams/colors3.xml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tfmonitor.com/license/a3unionLegal.jpg&amp;imgrefurl=http://www.stfmonitor.com/&amp;h=673&amp;w=877&amp;sz=218&amp;hl=en&amp;start=1&amp;sig2=-v0qZV78CTM5F90UqbNkpw&amp;tbnid=l29R2Sk0LsnASM:&amp;tbnh=112&amp;tbnw=146&amp;eid=--NXR4axJpLW0gTc35S1Dg&amp;prev=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198120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Establishing National Technology Development and Transfer Systems</a:t>
            </a:r>
          </a:p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selected ESCWA member 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</a:p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United Nations Development Account</a:t>
            </a:r>
          </a:p>
          <a:p>
            <a:pPr algn="ctr" eaLnBrk="1" hangingPunct="1"/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447800" y="4190009"/>
            <a:ext cx="640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ESCWA Technology Centre</a:t>
            </a:r>
          </a:p>
          <a:p>
            <a:pPr algn="ctr" eaLnBrk="1" hangingPunct="1"/>
            <a:r>
              <a:rPr lang="en-US" alt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Amman-Jordan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7" y="169863"/>
            <a:ext cx="8001000" cy="639762"/>
          </a:xfrm>
        </p:spPr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Tree</a:t>
            </a:r>
            <a:endParaRPr lang="en-US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914400"/>
            <a:ext cx="7529512" cy="1143000"/>
            <a:chOff x="762000" y="914400"/>
            <a:chExt cx="752951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762000" y="914400"/>
              <a:ext cx="7529512" cy="762000"/>
            </a:xfrm>
            <a:prstGeom prst="roundRect">
              <a:avLst/>
            </a:prstGeom>
            <a:gradFill flip="none" rotWithShape="1">
              <a:gsLst>
                <a:gs pos="0">
                  <a:srgbClr val="5E9EFF"/>
                </a:gs>
                <a:gs pos="26000">
                  <a:srgbClr val="85C2FF"/>
                </a:gs>
                <a:gs pos="87000">
                  <a:schemeClr val="accent1"/>
                </a:gs>
                <a:gs pos="100000">
                  <a:srgbClr val="FFEBFA"/>
                </a:gs>
              </a:gsLst>
              <a:lin ang="5400000" scaled="0"/>
              <a:tileRect/>
            </a:gradFill>
            <a:ln>
              <a:solidFill>
                <a:schemeClr val="accent2">
                  <a:lumMod val="60000"/>
                  <a:lumOff val="40000"/>
                  <a:alpha val="7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Deprived and 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Underutilized Educated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Youth in the Arab Region</a:t>
              </a:r>
            </a:p>
          </p:txBody>
        </p:sp>
        <p:sp>
          <p:nvSpPr>
            <p:cNvPr id="16" name="Up Arrow 15"/>
            <p:cNvSpPr/>
            <p:nvPr/>
          </p:nvSpPr>
          <p:spPr>
            <a:xfrm>
              <a:off x="4419600" y="1676400"/>
              <a:ext cx="2286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43124" y="2057400"/>
            <a:ext cx="5248276" cy="1181100"/>
            <a:chOff x="2143124" y="2057400"/>
            <a:chExt cx="5248276" cy="1181100"/>
          </a:xfrm>
        </p:grpSpPr>
        <p:sp>
          <p:nvSpPr>
            <p:cNvPr id="14" name="Rectangle 13"/>
            <p:cNvSpPr/>
            <p:nvPr/>
          </p:nvSpPr>
          <p:spPr>
            <a:xfrm>
              <a:off x="2559842" y="3162300"/>
              <a:ext cx="4257675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4500562" y="2838450"/>
              <a:ext cx="2286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43124" y="2057400"/>
              <a:ext cx="5248276" cy="7620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Noncompetitive production sectors (industry, agriculture and health, others)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1535" y="3228975"/>
            <a:ext cx="7634288" cy="1609725"/>
            <a:chOff x="871535" y="3228975"/>
            <a:chExt cx="7634288" cy="1609725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5129210" y="3238500"/>
              <a:ext cx="3376613" cy="1600200"/>
            </a:xfrm>
            <a:prstGeom prst="upArrowCallout">
              <a:avLst>
                <a:gd name="adj1" fmla="val 48077"/>
                <a:gd name="adj2" fmla="val 48077"/>
                <a:gd name="adj3" fmla="val 16667"/>
                <a:gd name="adj4" fmla="val 6652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44" charset="-128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Broken Cycle between Universities Research and Local Social and Economic Challenges </a:t>
              </a:r>
              <a:endPara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871535" y="3228975"/>
              <a:ext cx="3376613" cy="1600200"/>
            </a:xfrm>
            <a:prstGeom prst="upArrowCallout">
              <a:avLst>
                <a:gd name="adj1" fmla="val 48077"/>
                <a:gd name="adj2" fmla="val 48077"/>
                <a:gd name="adj3" fmla="val 16667"/>
                <a:gd name="adj4" fmla="val 6652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Lack of Policies to Promote R&amp;D and Modernization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09601" y="5643562"/>
            <a:ext cx="3512342" cy="96202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Absence of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Institutional Development and Innovation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and Strategies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05400" y="5619749"/>
            <a:ext cx="3581400" cy="98583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Enabling Environments and Incentives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University - Private Sector Collaboration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14123" y="4829175"/>
            <a:ext cx="4467702" cy="790574"/>
            <a:chOff x="2514123" y="4829175"/>
            <a:chExt cx="4467702" cy="790574"/>
          </a:xfrm>
        </p:grpSpPr>
        <p:sp>
          <p:nvSpPr>
            <p:cNvPr id="26" name="Up Arrow 25"/>
            <p:cNvSpPr/>
            <p:nvPr/>
          </p:nvSpPr>
          <p:spPr>
            <a:xfrm>
              <a:off x="3524250" y="4829175"/>
              <a:ext cx="228600" cy="4191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25314" y="5257800"/>
              <a:ext cx="4444603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 Arrow 24"/>
            <p:cNvSpPr/>
            <p:nvPr/>
          </p:nvSpPr>
          <p:spPr>
            <a:xfrm>
              <a:off x="6248400" y="4838700"/>
              <a:ext cx="228600" cy="4191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36106" y="5257800"/>
              <a:ext cx="45719" cy="3619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4123" y="5248275"/>
              <a:ext cx="45719" cy="3619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610600" y="6488668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B44B587-9C66-46D0-BF42-53DDAAA95BEF}" type="slidenum">
              <a:rPr lang="en-US" altLang="en-US" sz="1200" b="1">
                <a:latin typeface="Verdana" pitchFamily="34" charset="0"/>
              </a:rPr>
              <a:pPr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83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 </a:t>
            </a: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Tree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509717" y="838200"/>
            <a:ext cx="4205287" cy="1038224"/>
          </a:xfrm>
          <a:prstGeom prst="cloudCallout">
            <a:avLst/>
          </a:prstGeom>
          <a:solidFill>
            <a:srgbClr val="ACE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Dignifying lives through Decent Employment for Arab Youth at Home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2405182" y="1885950"/>
            <a:ext cx="4019430" cy="1171575"/>
          </a:xfrm>
          <a:prstGeom prst="upArrow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Competitive Productive Economy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5562600"/>
            <a:ext cx="7772400" cy="990600"/>
            <a:chOff x="685800" y="5562600"/>
            <a:chExt cx="7772400" cy="990600"/>
          </a:xfrm>
        </p:grpSpPr>
        <p:sp>
          <p:nvSpPr>
            <p:cNvPr id="6" name="Rounded Rectangle 5"/>
            <p:cNvSpPr/>
            <p:nvPr/>
          </p:nvSpPr>
          <p:spPr>
            <a:xfrm>
              <a:off x="685800" y="5562600"/>
              <a:ext cx="3581400" cy="9906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establishment of </a:t>
              </a:r>
              <a:r>
                <a:rPr lang="en-US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NTTO</a:t>
              </a:r>
              <a:r>
                <a:rPr lang="en-US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Related System and Enabling Policies (taxes, export/import, others)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6800" y="5562600"/>
              <a:ext cx="3581400" cy="9906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Universities and Research Centers: </a:t>
              </a:r>
              <a:r>
                <a:rPr lang="en-US" sz="1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TT &amp; IP policies</a:t>
              </a:r>
              <a:r>
                <a:rPr lang="en-US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integrated with staff and faculty evaluation and promotion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5800" y="3733799"/>
            <a:ext cx="7543800" cy="1000125"/>
            <a:chOff x="685800" y="3733799"/>
            <a:chExt cx="7543800" cy="1000125"/>
          </a:xfrm>
        </p:grpSpPr>
        <p:sp>
          <p:nvSpPr>
            <p:cNvPr id="10" name="Rounded Rectangle 9"/>
            <p:cNvSpPr/>
            <p:nvPr/>
          </p:nvSpPr>
          <p:spPr>
            <a:xfrm>
              <a:off x="4695825" y="3733799"/>
              <a:ext cx="3533775" cy="1000125"/>
            </a:xfrm>
            <a:prstGeom prst="roundRect">
              <a:avLst/>
            </a:prstGeom>
            <a:solidFill>
              <a:srgbClr val="ECFD9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5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Steering the Existing capacities in the Local Universities towards Addressing Social, Environmental and Economic challenges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5800" y="3733800"/>
              <a:ext cx="3467100" cy="990600"/>
            </a:xfrm>
            <a:prstGeom prst="roundRect">
              <a:avLst/>
            </a:prstGeom>
            <a:solidFill>
              <a:srgbClr val="ECFD9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5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Enabling Environment Based on Integrated and Stable Legislations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09800" y="4733925"/>
            <a:ext cx="4467702" cy="781049"/>
            <a:chOff x="2209800" y="4733925"/>
            <a:chExt cx="4467702" cy="781049"/>
          </a:xfrm>
        </p:grpSpPr>
        <p:sp>
          <p:nvSpPr>
            <p:cNvPr id="14" name="Rectangle 13"/>
            <p:cNvSpPr/>
            <p:nvPr/>
          </p:nvSpPr>
          <p:spPr>
            <a:xfrm>
              <a:off x="2220991" y="5153025"/>
              <a:ext cx="4444603" cy="76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3219927" y="4763490"/>
              <a:ext cx="228600" cy="419100"/>
            </a:xfrm>
            <a:prstGeom prst="upArrow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5944077" y="4733925"/>
              <a:ext cx="228600" cy="419100"/>
            </a:xfrm>
            <a:prstGeom prst="upArrow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31783" y="5153025"/>
              <a:ext cx="45719" cy="3619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5143501"/>
              <a:ext cx="45719" cy="3429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06827" y="2940941"/>
            <a:ext cx="4467703" cy="840730"/>
            <a:chOff x="2098172" y="2952753"/>
            <a:chExt cx="4467703" cy="840730"/>
          </a:xfrm>
        </p:grpSpPr>
        <p:sp>
          <p:nvSpPr>
            <p:cNvPr id="22" name="Rectangle 21"/>
            <p:cNvSpPr/>
            <p:nvPr/>
          </p:nvSpPr>
          <p:spPr>
            <a:xfrm flipH="1">
              <a:off x="6520155" y="3250567"/>
              <a:ext cx="45720" cy="5429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Up Arrow 20"/>
            <p:cNvSpPr/>
            <p:nvPr/>
          </p:nvSpPr>
          <p:spPr>
            <a:xfrm>
              <a:off x="4312919" y="2952753"/>
              <a:ext cx="137761" cy="297814"/>
            </a:xfrm>
            <a:prstGeom prst="upArrow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2101145" y="3212212"/>
              <a:ext cx="4452821" cy="571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2098172" y="3229167"/>
              <a:ext cx="45720" cy="5429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8479921" y="6488668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B44B587-9C66-46D0-BF42-53DDAAA95BEF}" type="slidenum">
              <a:rPr lang="en-US" altLang="en-US" sz="1200" b="1">
                <a:latin typeface="Verdana" pitchFamily="34" charset="0"/>
              </a:rPr>
              <a:pPr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19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546212"/>
              </p:ext>
            </p:extLst>
          </p:nvPr>
        </p:nvGraphicFramePr>
        <p:xfrm>
          <a:off x="6096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8305800" y="63849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44B587-9C66-46D0-BF42-53DDAAA95BEF}" type="slidenum">
              <a:rPr lang="en-US" altLang="en-US" sz="1200" b="1">
                <a:latin typeface="Verdana" pitchFamily="34" charset="0"/>
              </a:rPr>
              <a:pPr eaLnBrk="1" hangingPunct="1"/>
              <a:t>12</a:t>
            </a:fld>
            <a:endParaRPr lang="en-US" altLang="en-US" sz="1200" b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Activities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234104"/>
              </p:ext>
            </p:extLst>
          </p:nvPr>
        </p:nvGraphicFramePr>
        <p:xfrm>
          <a:off x="457200" y="838200"/>
          <a:ext cx="8305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8305800" y="63849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44B587-9C66-46D0-BF42-53DDAAA95BEF}" type="slidenum">
              <a:rPr lang="en-US" altLang="en-US" sz="1200" b="1">
                <a:latin typeface="Verdana" pitchFamily="34" charset="0"/>
              </a:rPr>
              <a:pPr eaLnBrk="1" hangingPunct="1"/>
              <a:t>13</a:t>
            </a:fld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9017" y="1005444"/>
            <a:ext cx="76200" cy="152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9017" y="1676400"/>
            <a:ext cx="21128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89017" y="2438400"/>
            <a:ext cx="1049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3200400"/>
            <a:ext cx="21128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6517" y="3962400"/>
            <a:ext cx="21128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4724400"/>
            <a:ext cx="257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1517" y="5486400"/>
            <a:ext cx="16526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685800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988890"/>
              </p:ext>
            </p:extLst>
          </p:nvPr>
        </p:nvGraphicFramePr>
        <p:xfrm>
          <a:off x="0" y="838200"/>
          <a:ext cx="9144000" cy="5897976"/>
        </p:xfrm>
        <a:graphic>
          <a:graphicData uri="http://schemas.openxmlformats.org/drawingml/2006/table">
            <a:tbl>
              <a:tblPr firstRow="1" bandRow="1">
                <a:effectLst>
                  <a:outerShdw blurRad="50800" dir="5400000" algn="ctr" rotWithShape="0">
                    <a:srgbClr val="A1F2FD"/>
                  </a:outerShdw>
                </a:effectLst>
                <a:tableStyleId>{5C22544A-7EE6-4342-B048-85BDC9FD1C3A}</a:tableStyleId>
              </a:tblPr>
              <a:tblGrid>
                <a:gridCol w="3288632"/>
                <a:gridCol w="2887579"/>
                <a:gridCol w="2967789"/>
              </a:tblGrid>
              <a:tr h="399859"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Name</a:t>
                      </a:r>
                      <a:endParaRPr lang="en-US" sz="1400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Task</a:t>
                      </a:r>
                      <a:r>
                        <a:rPr lang="en-US" sz="1400" b="1" u="non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Outcome</a:t>
                      </a:r>
                      <a:endParaRPr lang="en-US" sz="1400" b="1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66941">
                <a:tc>
                  <a:txBody>
                    <a:bodyPr/>
                    <a:lstStyle/>
                    <a:p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A1.1:</a:t>
                      </a:r>
                      <a:r>
                        <a:rPr lang="en-US" sz="1400" b="0" u="non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the National Stakeholders Workshop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GB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of the available NIS various components. 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landscape of the present NIS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018820">
                <a:tc>
                  <a:txBody>
                    <a:bodyPr/>
                    <a:lstStyle/>
                    <a:p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A1.2: National Study: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Relevant Policies for Establishing an Effective System of Strategic Innovation &amp; TT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Set up the basis of relevant structure for establishing the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system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Establishing an effective system of strategic innovation and TT in the country.</a:t>
                      </a:r>
                    </a:p>
                  </a:txBody>
                  <a:tcPr/>
                </a:tc>
              </a:tr>
              <a:tr h="558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A1.3: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Governmental Related Bodies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Legislative Gap study for NIS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Draft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NIS roadmap </a:t>
                      </a:r>
                      <a:endParaRPr lang="en-US" sz="1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788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A1.4: Technical Leaders Workshop </a:t>
                      </a:r>
                    </a:p>
                    <a:p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the National Stakeholders Capacity building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Customized IP &amp; TT policies at institution levels 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587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A2.1: Develop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NTTO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Operational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Operational framework reference for the NTTO unit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Complete operational framework reference 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58707">
                <a:tc>
                  <a:txBody>
                    <a:bodyPr/>
                    <a:lstStyle/>
                    <a:p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A2.1:</a:t>
                      </a:r>
                      <a:r>
                        <a:rPr lang="en-US" sz="1400" b="0" u="non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 the NTTO staff on the operational duties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 the NTTO staff on the operational duties 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Training manual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788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A2.2: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Operational Foresight of the NTTO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Operational foresight of the NTTO and scenario case studies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Report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for sustainable 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operation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the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NTTO 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58707">
                <a:tc>
                  <a:txBody>
                    <a:bodyPr/>
                    <a:lstStyle/>
                    <a:p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A2.2: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 the liaison officers on the operational duties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Training topics for the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liaison officers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Training manual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605740" y="6400800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B44B587-9C66-46D0-BF42-53DDAAA95BEF}" type="slidenum">
              <a:rPr lang="en-US" altLang="en-US" sz="1200" b="1">
                <a:latin typeface="Verdana" pitchFamily="34" charset="0"/>
              </a:rPr>
              <a:pPr/>
              <a:t>14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277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Events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872656"/>
              </p:ext>
            </p:extLst>
          </p:nvPr>
        </p:nvGraphicFramePr>
        <p:xfrm>
          <a:off x="-990" y="762000"/>
          <a:ext cx="9068790" cy="6019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schemeClr val="accent1">
                      <a:alpha val="0"/>
                    </a:schemeClr>
                  </a:outerShdw>
                </a:effectLst>
                <a:tableStyleId>{5C22544A-7EE6-4342-B048-85BDC9FD1C3A}</a:tableStyleId>
              </a:tblPr>
              <a:tblGrid>
                <a:gridCol w="2570194"/>
                <a:gridCol w="2668243"/>
                <a:gridCol w="2501455"/>
                <a:gridCol w="1328898"/>
              </a:tblGrid>
              <a:tr h="569022">
                <a:tc>
                  <a:txBody>
                    <a:bodyPr/>
                    <a:lstStyle/>
                    <a:p>
                      <a:r>
                        <a:rPr lang="en-US" sz="1400" b="1" u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Name</a:t>
                      </a:r>
                      <a:endParaRPr lang="en-US" sz="1400" b="1" u="none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u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 Audience</a:t>
                      </a:r>
                      <a:endParaRPr lang="en-US" sz="1400" b="1" u="none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Related Outputs</a:t>
                      </a:r>
                    </a:p>
                  </a:txBody>
                  <a:tcPr/>
                </a:tc>
              </a:tr>
              <a:tr h="881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A1.1: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Stakeholders Workshop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Ministries, Universities, Research institutions, Technology councils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 project working group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</a:t>
                      </a:r>
                      <a:r>
                        <a:rPr lang="en-US" sz="1400" b="0" u="non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A1.1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350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1400" b="0" u="none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A1.3: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Governmental Related Bodies Workshop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level policy, Public Institutions, Ministries,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Universities, Private Sector 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NIS legislation roadmap 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Studies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A1.2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A1.3</a:t>
                      </a:r>
                    </a:p>
                  </a:txBody>
                  <a:tcPr/>
                </a:tc>
              </a:tr>
              <a:tr h="11513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1400" b="0" u="none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A1.4: National Capacity Development Workshop for Technical Leadership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Research Institutions, Universities, Public Organizations &amp; Private Sector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Key national steps developed in preceding phases of the project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Studies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A1.2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A1.4</a:t>
                      </a:r>
                    </a:p>
                  </a:txBody>
                  <a:tcPr/>
                </a:tc>
              </a:tr>
              <a:tr h="1097584">
                <a:tc>
                  <a:txBody>
                    <a:bodyPr/>
                    <a:lstStyle/>
                    <a:p>
                      <a:pPr marL="119063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u="none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19063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A2.2: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Launching NTTO</a:t>
                      </a:r>
                      <a:endParaRPr lang="en-US" sz="1400" b="0" u="none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44" marR="6444" marT="6444" marB="0"/>
                </a:tc>
                <a:tc>
                  <a:txBody>
                    <a:bodyPr/>
                    <a:lstStyle/>
                    <a:p>
                      <a:pPr marL="58738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Universities, Research Institutions, Industry, Government Institutions</a:t>
                      </a:r>
                    </a:p>
                  </a:txBody>
                  <a:tcPr marL="6444" marR="6444" marT="644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Operations </a:t>
                      </a:r>
                      <a:r>
                        <a:rPr lang="en-US" sz="1400" b="0" u="non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 </a:t>
                      </a:r>
                      <a:r>
                        <a:rPr lang="en-US" sz="1400" b="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future work of the </a:t>
                      </a:r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NTTO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44" marR="6444" marT="6444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Studies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A1.1,</a:t>
                      </a:r>
                      <a:r>
                        <a:rPr lang="en-US" sz="1400" b="0" u="none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A1.2, A1.3 A1.4, A2.1, A2.2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44" marR="6444" marT="6444" marB="0"/>
                </a:tc>
              </a:tr>
              <a:tr h="1084871">
                <a:tc>
                  <a:txBody>
                    <a:bodyPr/>
                    <a:lstStyle/>
                    <a:p>
                      <a:pPr marL="119063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b="0" u="none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19063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A2.3:</a:t>
                      </a:r>
                      <a:r>
                        <a:rPr lang="en-US" sz="1400" b="0" u="none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u="none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Regional </a:t>
                      </a:r>
                      <a:r>
                        <a:rPr lang="en-US" sz="1400" b="0" u="none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Forum of National Technology Transfer Offices</a:t>
                      </a:r>
                    </a:p>
                  </a:txBody>
                  <a:tcPr marL="6444" marR="6444" marT="6444" marB="0"/>
                </a:tc>
                <a:tc>
                  <a:txBody>
                    <a:bodyPr/>
                    <a:lstStyle/>
                    <a:p>
                      <a:pPr marL="119063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Partner Institutions, Universities, Research Institutes, Government Bodies</a:t>
                      </a:r>
                    </a:p>
                  </a:txBody>
                  <a:tcPr marL="6444" marR="6444" marT="644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Regional Forum on the establishment of the </a:t>
                      </a:r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NTTO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44" marR="6444" marT="6444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u="none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u="non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</a:t>
                      </a:r>
                      <a:endParaRPr lang="en-US" sz="1400" b="0" u="non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444" marR="6444" marT="6444" marB="0"/>
                </a:tc>
              </a:tr>
            </a:tbl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8305800" y="63849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44B587-9C66-46D0-BF42-53DDAAA95BEF}" type="slidenum">
              <a:rPr lang="en-US" altLang="en-US" sz="1200" b="1">
                <a:latin typeface="Verdana" pitchFamily="34" charset="0"/>
              </a:rPr>
              <a:pPr eaLnBrk="1" hangingPunct="1"/>
              <a:t>15</a:t>
            </a:fld>
            <a:endParaRPr lang="en-US" altLang="en-US" sz="1200" b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65650" y="3290888"/>
            <a:ext cx="0" cy="18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-44436" tIns="-44436" rIns="-44436" bIns="-44436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fr-FR">
                <a:latin typeface="Gill Sans MT" pitchFamily="34" charset="0"/>
              </a:rPr>
              <a:t> 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5" y="2820454"/>
            <a:ext cx="695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04" y="4884454"/>
            <a:ext cx="1351253" cy="88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8585" y="2330663"/>
            <a:ext cx="1570480" cy="518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640" y="815052"/>
            <a:ext cx="1052594" cy="775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759" y="1963944"/>
            <a:ext cx="1030607" cy="771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8261" y="2820454"/>
            <a:ext cx="1555598" cy="874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932987"/>
            <a:ext cx="1294927" cy="5395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63481" y="2849218"/>
            <a:ext cx="2101047" cy="1070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979" y="4038915"/>
            <a:ext cx="2105330" cy="4955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6180" y="5861241"/>
            <a:ext cx="1278371" cy="7317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32006" y="4928801"/>
            <a:ext cx="1491552" cy="992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6580" y="4694574"/>
            <a:ext cx="1284077" cy="9630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63150" y="4343369"/>
            <a:ext cx="1197580" cy="9951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60730" y="4783446"/>
            <a:ext cx="1283270" cy="12832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34886" y="5560806"/>
            <a:ext cx="1477559" cy="12535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92857" y="5589503"/>
            <a:ext cx="1006547" cy="9544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384240" y="5780405"/>
            <a:ext cx="1750646" cy="8743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15210" y="2978881"/>
            <a:ext cx="1499437" cy="136448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Expected </a:t>
            </a:r>
            <a:r>
              <a:rPr lang="en-US" sz="3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Outcomes</a:t>
            </a:r>
            <a:endParaRPr lang="en-US" sz="3000" dirty="0"/>
          </a:p>
        </p:txBody>
      </p:sp>
      <p:graphicFrame>
        <p:nvGraphicFramePr>
          <p:cNvPr id="3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84995"/>
              </p:ext>
            </p:extLst>
          </p:nvPr>
        </p:nvGraphicFramePr>
        <p:xfrm>
          <a:off x="952500" y="935038"/>
          <a:ext cx="7624763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Slide Number Placeholder 5"/>
          <p:cNvSpPr txBox="1">
            <a:spLocks/>
          </p:cNvSpPr>
          <p:nvPr/>
        </p:nvSpPr>
        <p:spPr bwMode="auto">
          <a:xfrm>
            <a:off x="8305800" y="63849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44B587-9C66-46D0-BF42-53DDAAA95BEF}" type="slidenum">
              <a:rPr lang="en-US" altLang="en-US" sz="1200" b="1">
                <a:latin typeface="Verdana" pitchFamily="34" charset="0"/>
              </a:rPr>
              <a:pPr eaLnBrk="1" hangingPunct="1"/>
              <a:t>16</a:t>
            </a:fld>
            <a:endParaRPr lang="en-US" altLang="en-US" sz="1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Graphic spid="3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762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Tentative Work </a:t>
            </a:r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2015/2016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70330"/>
              </p:ext>
            </p:extLst>
          </p:nvPr>
        </p:nvGraphicFramePr>
        <p:xfrm>
          <a:off x="-76200" y="762001"/>
          <a:ext cx="9220203" cy="6096000"/>
        </p:xfrm>
        <a:graphic>
          <a:graphicData uri="http://schemas.openxmlformats.org/drawingml/2006/table">
            <a:tbl>
              <a:tblPr/>
              <a:tblGrid>
                <a:gridCol w="627786"/>
                <a:gridCol w="2520887"/>
                <a:gridCol w="299873"/>
                <a:gridCol w="299873"/>
                <a:gridCol w="224906"/>
                <a:gridCol w="224906"/>
                <a:gridCol w="299873"/>
                <a:gridCol w="224906"/>
                <a:gridCol w="224906"/>
                <a:gridCol w="224906"/>
                <a:gridCol w="299873"/>
                <a:gridCol w="224906"/>
                <a:gridCol w="299873"/>
                <a:gridCol w="224906"/>
                <a:gridCol w="299873"/>
                <a:gridCol w="299873"/>
                <a:gridCol w="259857"/>
                <a:gridCol w="237580"/>
                <a:gridCol w="237580"/>
                <a:gridCol w="237580"/>
                <a:gridCol w="237580"/>
                <a:gridCol w="237580"/>
                <a:gridCol w="237580"/>
                <a:gridCol w="237580"/>
                <a:gridCol w="237580"/>
                <a:gridCol w="237580"/>
              </a:tblGrid>
              <a:tr h="74056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Activities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Timeline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Timeline 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Timeline 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9766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Jul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Aug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Sep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Oct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Nov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Jan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Feb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May 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Jun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Jul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Aug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Sep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Oct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Nov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Jan</a:t>
                      </a:r>
                    </a:p>
                  </a:txBody>
                  <a:tcPr marL="9525" marR="9525" marT="9525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Feb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May 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Jun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763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A1.1 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Conduct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National workshops in Morocco, Tunisia, Egypt, Lebanon and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Oman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</a:tr>
              <a:tr h="645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A1.2 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Prepare </a:t>
                      </a: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national studies, in each target country, 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</a:tr>
              <a:tr h="645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A1.3 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Workshops with governmental related bodies 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</a:tr>
              <a:tr h="7194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A1.4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Workshops  for leadership of universities and relevant institutions 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C5D9F1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C5D9F1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</a:tr>
              <a:tr h="53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A2.1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Establish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NTTO in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each targeted country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C5D9F1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C5D9F1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</a:tr>
              <a:tr h="998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A2.2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Launching event of NTTO operations accompanied by the production of a consensus policy development framework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strategy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C5D9F1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C5D9F1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</a:tr>
              <a:tr h="503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A2.3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Regional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forum for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ESCWA 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countries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C5D9F1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C5D9F1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5F6"/>
                    </a:solidFill>
                  </a:tcPr>
                </a:tc>
              </a:tr>
              <a:tr h="2511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External Evaluation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C5D9F1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C5D9F1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C5D9F1"/>
                        </a:solidFill>
                        <a:effectLst/>
                        <a:latin typeface="Tahoma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762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6161" y="1447800"/>
            <a:ext cx="7848600" cy="2590800"/>
          </a:xfrm>
          <a:prstGeom prst="roundRect">
            <a:avLst/>
          </a:prstGeom>
          <a:solidFill>
            <a:srgbClr val="A2EBF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strengthen the capacity of select countries in the ESCWA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 (Morocco, Tunisia, Egypt, Lebanon &amp; Oman)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create an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enabling policy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for research and development, and commercialization of research results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35439"/>
            <a:ext cx="177429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a3unionLeg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603678"/>
            <a:ext cx="1428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1114642Start_of_Produ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71" y="4561609"/>
            <a:ext cx="137925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j03052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48115"/>
            <a:ext cx="12573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1763713" y="5149778"/>
            <a:ext cx="539750" cy="576262"/>
          </a:xfrm>
          <a:prstGeom prst="rightArrow">
            <a:avLst>
              <a:gd name="adj1" fmla="val 50000"/>
              <a:gd name="adj2" fmla="val 3126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CH">
              <a:latin typeface="Times" charset="0"/>
              <a:cs typeface="MS PGothic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4108450" y="5145140"/>
            <a:ext cx="539750" cy="576262"/>
          </a:xfrm>
          <a:prstGeom prst="rightArrow">
            <a:avLst>
              <a:gd name="adj1" fmla="val 50000"/>
              <a:gd name="adj2" fmla="val 3126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CH">
              <a:latin typeface="Times" charset="0"/>
              <a:cs typeface="MS PGothic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6851650" y="5145140"/>
            <a:ext cx="539750" cy="576262"/>
          </a:xfrm>
          <a:prstGeom prst="rightArrow">
            <a:avLst>
              <a:gd name="adj1" fmla="val 50000"/>
              <a:gd name="adj2" fmla="val 3126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CH">
              <a:latin typeface="Times" charset="0"/>
              <a:cs typeface="MS PGothic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 bwMode="auto">
          <a:xfrm>
            <a:off x="8305800" y="63849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44B587-9C66-46D0-BF42-53DDAAA95BEF}" type="slidenum">
              <a:rPr lang="en-US" altLang="en-US" sz="1200" b="1">
                <a:latin typeface="Verdana" pitchFamily="34" charset="0"/>
              </a:rPr>
              <a:pPr eaLnBrk="1" hangingPunct="1"/>
              <a:t>2</a:t>
            </a:fld>
            <a:endParaRPr lang="en-US" altLang="en-US" sz="1200" b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38200"/>
            <a:ext cx="8724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7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ttp://www.amesuniversal.com/wordpress1/wp-content/uploads/2013/11/AU-Technology-Transfer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0"/>
            <a:ext cx="9144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990600"/>
            <a:ext cx="846908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creation, development and diffusion of new innovations and technologies and associated know-how, including the transfer of technology on mutually agreed terms, are powerful drivers of economic growth and 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41490626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http://farm8.staticflickr.com/7145/6848822477_11c5a7df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0" descr="https://encrypted-tbn2.gstatic.com/images?q=tbn:ANd9GcQUnhQqX2BfzHifdwWjdChBJNi5ewkqb4G1f3CG6RCsqSrEgog4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109663"/>
            <a:ext cx="811530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33400" y="838201"/>
            <a:ext cx="7848600" cy="66325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 development</a:t>
            </a:r>
          </a:p>
          <a:p>
            <a:pPr algn="just"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Institutional </a:t>
            </a: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Craft </a:t>
            </a: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policies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incentivize the creation of new technologies, research and innovation </a:t>
            </a:r>
          </a:p>
          <a:p>
            <a:pPr algn="just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Enabling regulatory and </a:t>
            </a: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frameworks, in nurturing science, innovation, the dissemination of technologies, </a:t>
            </a:r>
          </a:p>
          <a:p>
            <a:pPr algn="just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innovation </a:t>
            </a:r>
          </a:p>
          <a:p>
            <a:pPr algn="just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 and </a:t>
            </a: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between stakeholders, including between Governments, firms, academia and civil society, </a:t>
            </a:r>
          </a:p>
          <a:p>
            <a:pPr algn="just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</a:t>
            </a: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entrepreneurship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just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Supporting business </a:t>
            </a: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incubators </a:t>
            </a:r>
          </a:p>
          <a:p>
            <a:pPr algn="just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Linkages between </a:t>
            </a: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multinational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 and the domestic private sector </a:t>
            </a:r>
          </a:p>
          <a:p>
            <a:pPr algn="just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of </a:t>
            </a: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finance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policies in research and technological developme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nt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en-US" sz="25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http://static.annahar.com/storage/attachments/177/P13-01-N25297-640_607307_large_208742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577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439" y="228600"/>
            <a:ext cx="8469086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Areas of Adopted action  </a:t>
            </a:r>
          </a:p>
        </p:txBody>
      </p:sp>
    </p:spTree>
    <p:extLst>
      <p:ext uri="{BB962C8B-B14F-4D97-AF65-F5344CB8AC3E}">
        <p14:creationId xmlns:p14="http://schemas.microsoft.com/office/powerpoint/2010/main" val="1363700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ttp://www.ahsa-dev.com.sa/ar/1/wp-content/uploads/Investments-Bule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838201"/>
            <a:ext cx="9144000" cy="69249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Open access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research</a:t>
            </a:r>
          </a:p>
          <a:p>
            <a:pPr algn="just">
              <a:defRPr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Setting up innovation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funds </a:t>
            </a:r>
          </a:p>
          <a:p>
            <a:pPr algn="just">
              <a:defRPr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Scale up investment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 science, technology, engineering and mathematics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and enhance technical, vocational and tertiary education and training, ensuring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equal access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for women and girls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Aim to increase access to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online education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 areas related to sustainable development </a:t>
            </a:r>
          </a:p>
          <a:p>
            <a:pPr algn="just">
              <a:defRPr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Encourage the development, dissemination and diffusion and transfer of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environmentally sound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technologies </a:t>
            </a:r>
          </a:p>
          <a:p>
            <a:pPr algn="just">
              <a:defRPr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Step up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international cooperation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collaboration in science, research, technology and innovation, including through public-private and multi-stakeholder partnerships, </a:t>
            </a:r>
          </a:p>
          <a:p>
            <a:pPr algn="just">
              <a:defRPr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Strengthen the scientific, technological and innovative capacity to move towards more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sustainable patterns of consumption and production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defRPr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Reach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food security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further investment, including through enhanced international cooperation, in earth observation, rural infrastructure, agricultural research and extension services, and technology development by enhancing agricultural productive capacity</a:t>
            </a:r>
          </a:p>
          <a:p>
            <a:pPr algn="just">
              <a:defRPr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 </a:t>
            </a: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Increase scientific knowledge, develop research capacity and transfer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marine technology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Facilitating interaction,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matchmaking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and the establishment of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networks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between relevant stakeholders and multi-stakeholder partnerships in order to identify and examine technology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needs and gaps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including on scientific cooperation, innovation and capacity-building, and also in order to help facilitate development, transfer and dissemination of relevant technologies for the sustainable development goals.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16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25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439" y="228600"/>
            <a:ext cx="8469086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Areas of Adopted action  </a:t>
            </a:r>
          </a:p>
        </p:txBody>
      </p:sp>
    </p:spTree>
    <p:extLst>
      <p:ext uri="{BB962C8B-B14F-4D97-AF65-F5344CB8AC3E}">
        <p14:creationId xmlns:p14="http://schemas.microsoft.com/office/powerpoint/2010/main" val="2801078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3500" b="1" kern="120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SDG coverage of surveyed STI </a:t>
            </a:r>
            <a:r>
              <a:rPr lang="en-US" sz="3500" b="1" kern="1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initiatives (46)</a:t>
            </a:r>
            <a:endParaRPr lang="en-US" sz="3500" b="1" kern="1200" dirty="0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4958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6390" y="6112877"/>
            <a:ext cx="3002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Source: IAWG Survey (2015).</a:t>
            </a:r>
          </a:p>
        </p:txBody>
      </p:sp>
    </p:spTree>
    <p:extLst>
      <p:ext uri="{BB962C8B-B14F-4D97-AF65-F5344CB8AC3E}">
        <p14:creationId xmlns:p14="http://schemas.microsoft.com/office/powerpoint/2010/main" val="184887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" y="46038"/>
            <a:ext cx="8683625" cy="1143000"/>
          </a:xfrm>
        </p:spPr>
        <p:txBody>
          <a:bodyPr/>
          <a:lstStyle/>
          <a:p>
            <a:pPr>
              <a:defRPr/>
            </a:pPr>
            <a:r>
              <a:rPr lang="en-US" sz="2000" b="1" kern="120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SDG coverage and resources dedicated to surveyed UN system activities on STI</a:t>
            </a:r>
          </a:p>
        </p:txBody>
      </p:sp>
      <p:sp>
        <p:nvSpPr>
          <p:cNvPr id="7171" name="AutoShape 4" descr="data:image/jpeg;base64,/9j/4AAQSkZJRgABAQAAAQABAAD/2wCEAAkGBxQTEhUSExMWFRQXGRcWGBcYGRkYGBgaGBsdGhgXGBgYHSggHRwlHBgcITEiJSkrLi4uFyA1ODMsNygtLiwBCgoKDg0OGhAQGzQkHyQsLCwsLCwsNCwsLCwsLCwsLCwsLCwsLCwsLCwsLCwsLCwsLCwsLCwsLCwsLCwsLCwsLP/AABEIALoBDwMBIgACEQEDEQH/xAAbAAACAwEBAQAAAAAAAAAAAAAABAIDBQEGB//EAEQQAAECAwQFCAkDBAECBwAAAAECEQADIRIxQVEEImFxkQUTUoGhsdHwFBUjMkJTksHhYnLSM4Ki8QZDshYkRGODk+L/xAAZAQEBAQEBAQAAAAAAAAAAAAAAAQIDBAX/xAAoEQACAgEEAgEDBQEAAAAAAAAAAQIRAxITIVEiMWEEQVIUcZGh8CP/2gAMAwEAAhEDEQA/APuMEEEAEEEEAEUaWVBLoqRUjEjEDb4RfBAGajTCQ4VTcPCO+lHPu8IR0ycnnCUXG/IqzHmvfl6amaVFUuaE6oSAXIe0SpTXO1LvA+qOK1dHFy5o9F6Uc+7wg9KOfd4R5s+kP/VQ1KWf1E3t0WHl4lJTOCklU1wAxDABThL0CQzEKauOFRF2vgms9CvTFMWI2E4HbsNz4QI00nEg3EEBwcjSMxWkAVjpWzPRQvH6fhSr9Q7LojxU6Lr4NP0o593hB6Uc+7wjzMtE8M01OLu6nLBqqDsSCWF1qjwFOkVPOpJelANUEsGZnqx76MbtfA1npvSjn3eEHpRz7o80E6Q39YPrUspIu1ahIJIOO6mEW6NzoUCubaDKBSAAHJDGicAP8jsENn4JrN46cXqWBLC6h6J25ZiJelHPu8IzpM0Elw8sBl7aaqR+p67NjwjpImGzZWzPeTmkhwKLoCmre88ZWPlqjTkb/pRz7vCD0o593hHm0jSKPOD4iylrsDYd3et11DcQpn09sLwSwAdlOw1TQgN1nY2tr4JrPSelHPu8IPS1ZvsP4EeZCNIes5LAJbVF7C2VACtRQBqG/CGdEVMBdawoVowpc1QkP8TnGlBDaXQ1m0rTVWrwAfdpxSa+8O0VES9JV0hwjORMBcn3LlbT8KU/qBq+DRFM6lS5xMZjiTbRXNjGk8thC7ClVNgjVobainPBnOwi+KT/AMll09qGIJewW1bLjf7RPFr2EZ6eWJKgFHEA1QbTEhsD8Rb91L4ieUdHYJ1SC7CxS4vRmAZBFchsi7SJrZv6NyiVptJVR1CqSKpJSaHBxEpmnrTka5VbcDf/AKvZ8bR+UZajZQQ7WmAIocbsb9oL3QwrSPBr3fADGLsqhuM1U6aSHBSRuPjHfTFfp4HxjHlzGx34h3LseDnEucar6cZiinm1WWBdyRUlLFgK0ChW604qIiwpq6Gvk9B6Yr9PA+MHpiv08D4x5dKJ6bTTQq0VnWL2X9yyLOBJfY17RYDPf+omzadr9WurVP33M1WyuhrPSemK2HqI+8Oy5gUHBcGPO8/D3I61KUoj3Lic1bN2J3DCmcmJRVmoTt0a0EKT56gogMzA3PeTt2RD0hWY4fmOKg2a1IeghH0hWY4fmD0hWY4fmLoY1IehXlGStaLKFBJN5IJpiAxDRWNIU4uvAuzLZw9EpxZbs896im/MR9Kv5QeopvzEfSr+Uehgjpv5OzG1Ho896im/MR9Kv5QeopvzEfSr+Uehghv5OxtR6MORyKsOTMSV/Bqmyk9Igmpyy2xV6im/NR9Kv5R6GCM707uy7cfR571FN+Yj6Vfyg9RTfmI+lX8o0VTJzUTX+1v+67t3YyQudaDpSEuXrWybusY/e6N72Tszoh0ZnqKb8xH0q/lHU8hTMZqWxZJfqdTPHoIIzv5OzW3How9I5FmEsmYgIHupKSWzJNqpJqTFXqKb8xH0q/lD6hPYsS7raiGHQ2sO3Fo6089EPtDioOTEBLjfFWSaVJmXGL+xn+opvzEfSr+UHqKb8xH0q/lHoEigephGbJmC0RMAFTWrZXigGQ3vhBZ8nZXjj0ZvqKb8xH0q/lEkcgzHFqamzjZSQeok0hizNskicCoswoKnHWDiv3i912n5xNgMSzXXnO8Pj4RXlyfkRQj0KaVyMtR1VoSgBkpsmgx+K8nGKfUU35qPpV/KG5UtYFJ9Ly7FVGf3hQUO6LPaMfbIeuA6u3fEWSaVJ/7+Bpi+WjMH/GlC5Uof/HkzfFsHARz/AMMqvtSv/r//AFtPGNKVLnAjXtMdagYg1ID3X/mNDnD0T/j4weWa+5VCPR5+X/xxafdXKG6WRtwVnFw5CmN/UTaueyWAxYWrznlTEw5MlTXJSSK4kGj3MSwYUpe22giVNIUFqJcKAayGPwlwQaQeSbXsaV0Z/qKb8xH0q/lB6im/MR9Kv5Q/zU7plnLe7dgC9/Hi9Ay51Nc02IDnHzupSt3p/l/v4Joj0IeopvzEfSr+UHqKb8xH0q/lD0tM82woliFAEWAbgEkMaYnG4Vviapc2oSogMGeyTtKievzSG9P8hoj0Iy+Qpji1MTZxspILbCTTfG7KlhICUhgAwAwEUyFFKUhQJNATSpue/OGI5znKXtm4xS9GbpZ9of2p71Qv6Qm1ZtC01pnDsSwLZOG6ot08+0P7U96o89yqNGmLKZybSkgBsCKLZgasQHeO0V4o5v2bonpci0HF4cOHdnHUeBjnpCXCbQcgkB6kBnPVaHER5udL0SzaKFGiWAKnZJKheRcc8hgasaFL0VMwGWCFOT8TC0A+wUQA2DYARoHoEqqn9ye8RrRiylayf3J7xG1HHKuTcPQQQQRyNhBBBABBBBABFM8q+EZ/jqi6CAEzMndBPGJKVMvCQaCj3Gr14cTDUEWyUJmZN6KdleEdTNmu1gb3pi3aw6+DcELFCipk3BKd5NT1C6Jy7SnC0gAhqHq7oYiE1TAmFihY8lyiACm4uKmnbsgRyagEmpe0GJoAq9u3iYhOlKBtGawJFGO5ve27MDhFUpdLInAktVlEhi1dalQ2F8Xnszx0MzeTpZwbEWaMaVAuwHCOI5MlhjZqAwqe52jkjR1JWLUwqoS1RWgzNG7YZnlQSbIc4Awt9lpdFclkum4BgL7gkCLOeGcLmfN+V/kI5z035X+Qy8YlCxiYtJBBNCCMcYzhoRak4gm8gEVNSWBxUVH+7Y8N87N+WLrrQoa0fqGGMCZ8y0AZbPjaduyKrQdMVOhe97ShuBBLawU1TW5uuIp0I3c8WZIAZQAshuljlGtEFqdJKSCWLZPg8NTGlFejEJSElVojE3nf54XRZzwzhUTJ2KUX0rFiFzHqlLUevnBojQTLJkwEADNPeIujkdiGjG5UPtD+1PeqMZUyebJsS6Ob3bIA72L7I1uVz7X+1PeqMHTebSpSlTFpJ1iEn9NkFmr7uO3CPbBeCPPJ+THudnMNVLupzg3wkB8r9oyrFK9IntVCC5AYOaVqa7Bx2VSkCTL10zFGySSb7VoAkFk1JAB4GOy0ylqSBNmEk2wHoWL1FlmBB4GNUSzd0JZJRaDF0uNr90ehjzmiK10fuHfHo48/1CqR1xeggiudOCQ6i2H3w3RD0xFNYMbjhlfdHCjpZfFWkTSkBklVcO+Kp2loKSAoXEUzaJaRLASSlKSrANFollR0tfyjjnh1Q4kxnBanYyhffZcHDC5y5c0AbOG5koAOAL04bRBkTLlKAqSw2xDn09JPERBcu3aBJZ2amQOUIz+bQSDae8tZwbW3B79hglZWzQOkJ6SeI2eI4iLYyNHKFEICV1x1SA1dYi67fdGiUkFOsTVqtkdkGqCdl0LGequoaFhtDlzdkH20iycHKQc/sYDJT0RwEQFB0w/KXwiSZpXq2VJcGpGX+++K5KVOApCWOSWYVvqdkNcwnojgIronJCbIKgyrJG1JybPImI+iVfVe+45vnnXfFsj3U7h3RZCy0VhBdyRccGvbbsiyCCIUQXoQJYPQD4mDVFwFYgJSGItJLhi8x3ChuyEPKBdwAaAVLXPs2wqdAT0Bn76sAwF1zYbBlGk+zLXRTL0ZBYJUCWek0kkCmAdnhvRNHCSTV7jV9v38sIjK0ayXCQ+1ajW56i9qPlDEsGr4l4jYSJxnzNDQ7NQACpONAGEaEUzJRL3MQAxfblvgmVozlS5TEuKMCQVOCdUdde14uWiWS5Uh/wBxw2Ps7IuOiBiGSLswdUuKgvQ1iCtCSasl2suHe5r3vaNWjNHJEhKWUlizCiib6ffuh+FpOjsLIZnBxNzbdjQzGWaR5/lw+1/sT3qjOUAbwDvEbfKnJa5iwpKkjVAYgm4k4HbCfqGZ8xH0nxj24s2OMEmzzzxzcm0Z1hPRHAR1IAuA4RoeoZnzEfSfGD1DM+YjgfGOm/i7/oztz6KNBV7RH7hHqYwtF5HWhaVFaSAXYAueJjat7D2ePl48mecZSuJ2xRcVyQKLRLmgLMwyGY2mEpk9AUUkKcAn3UYVyyr1w46nLY1uGTdLZ2xEpOQ+kVw6WQjijbE5U5Ch7qgKfCgUUwB23tTIw4ZLEayjXPYY4UGmqKXaopu1qXRI2nD4F7t/6oNhFnNDb9SvGDmht4nxhMaKoXTF0DYHeb4mZKsFKxrQ5bdnbCvkWWlYFsWgC9H/AGisKFUx3toatAQ4qGYlOT3jvcWiQrpr7Nu3z3EuSsGq1nh4+eEUMpBmv/URecU3YNq+dsNome4CQS9ag/CcgO6KE6OsfGttrePngzGjpKQXtKcu5bZtgwi5SAbwDviPMp6I4CO29h7PGC3sPZ4+WjJo5zKeiOAg5lPRHAR23sPZ4+Wgt7D2ePloEOqLAnId0L6UXSyrIF/vNdvTu4xZNUSkhjUEYePlopnyyv3kf5NkcNoHCKgyhUpN1sXg++L6/pvrviWjykhQKSl8rbuwIubbAnQwLpbOX94+erDCJy5LEEINLtcm4EDgCR1xbM0Ny1Eu4Zi2eD/eOzFMHiqWo1JTecCDgB9o7NUSCAC/V4xk0LTUrCnKkgEsAVkVrQU82dsRHOEBImItM7g1IrVm2jhF84FTOh2LjWuLEPdtiuTIse6hr6Wi1ca7o1ZCeiIWDrqdgKX16TsNtN0MTFs1CXLUbJ8d0VoUXJKcAKEG54JqzQhJLHZkRifLxCoWm6KglylT1xTjUi/a8dXoySGsqvJvS7127TEZ+jhRJKJmd6KFrJI1sQB5eOTdFBJNiZUvQozfpZjti38mS+RJCS4Squ0Y1zhlCnAOYeEdDk829lEwvmUHO7Wp/qG5JLAEEUGXjEZpCmlHXP7U96oU06SVoKUKsl0lwSHAUCpLiotAFLiotPF+nLZZP6UmlTeq4C+MieuXOVL1lORMslLEUa0aghwWrtIuJftFeJh+zp0WeFU0kMTRJSk/GVWRRy0vVvfVJvqH9ClLSgCYq2rFTM/Cj7gNwjBlaFooZQmKIz6WqBrEJcu4O0rH6Ys5NEmSVKE4regcVZgACpqnUa8ChpFSIeiSahuknvEacY0iaFWSC4JSQcw4rGzHPIqZuIQQQRzNBBBBABBBBABBBBABBBBABBBBABBFc8qCTZDnAGKJcya4dIZ67uO6LRLG4IT56b8sG7EDfBz02h5sXlw4dqNXjwhQsu0hagxSm1mMeMVekTPlf5DZ49m5wT5vyhh8Y8PLwLmzGBEsO4cWhc1WO+LRDnpS6AyjU5+EHpExyOaepYhQqHoa7IOfm/KB/vHC6JpBURbSH19tHDHhAERPmN/Tq+Yuz85wDSF/KP1CKUpmP/TQzC9gxYvc9HZvzSC0TWpLRhewOLuA47T4KJYz6RM+V/kO2JSnUdZLFrr2qftCyucYtKD4UQx1j+rJu2LZ0nWdKUmgoQNsCktLBHuIBLHc9GfqfhC6DMJbm0jWaoPusXLu19KcImpKmqmWC4a7Lx7IEJWfgl3G6tcO2BGNTpQCSWqxi6FpEq+0lIyYecYZjJpGTyifaH9qe9UZ2lKsB0ywouAwHbQYMOAhzleYEzCTcEAnqKowHBLDSSSkBRc0KXqSx2G65xcGj2QXgjjJ8jRmzcNHS7FjaSwIu4v33Ys6LUELlpSdgDGl+/D/AHGWkAf+qLOHcgX6w4g3jLfElWdZ9JNbVCWYChxBYMa7TlFolm7Ia0kCmsO+NlU0AtXO4nu3RgaFMdSC4LlJcXG6o2RtrvLuxAFATnlvjhnVSOmP0T50ZH6VeEHOjI/SrwjPmaE961Ob9RRSagjV6s8Yl6JfrG8n3FcNxxz2RypdmrY8JooK12EfaLIRXIfmwFKFl6sQ9Gx/3EZ0mwHVNW3nz1b3UWzQhfS9KCGcX/gMMzW7YcoRMxBNJygoAC45s5pmR5eO84m0Bzy3dmreaefL3STUT9coYkgsA+HBn83X0iyZyiAASKMFbWOQxaKJmkIJJ51VWoAprgHGWcWywF0TNVc+IpQY7QeMWkS2HrdFWCiwCjQXG689UdRyqg2WCqlrmZ3qxLtTt3xbK0QggmYpTEljtH5hqI6KrETymkOCFUJBoMCz37uMcXysgNRVd2T3u12N1RD8ES0WmIp5USQWBoDxAJbsMHrICikkGo++LUYipAZ6tD0RWkEMQ4yMLQpiSeVkEgAKJN1Bm2fl4l6xTassa2WuraAOe3zR3AIrWouQGoAbib327IcDkUXyoASLJLFQoXuIHFiT1RZoWniYwZiU2swztfnHBpqfmJ6wRdk5r+RmIDpyae0TV21S1ACau1xEWvgl/JYUCyo2QVazUvIJYQlNmOpuZCk4EoOSiXBFPd8uIYlTEqLJmJJqaP13K29sHpKA4UVOCxYqzYYwX7EYrJALPJRWz/0yHdnGyy5qb23s+NGQFBkJFDcBmIiqfLBItFxRnV5wPAxEaXKBJtFw6S9qjX37r8oO39iqkM8ynojgIklAFwA3RSNMQS1qrs1b7vO4xxOnyz8XfEpltE5ujJUXL5X7/wCR4x2Vo6UlxkBebhdFfp8vpCJHS0C9W3GFMcF8ELJ0+Wfi7DDAMShZhctNzjGoKACOtUY+mJQkf0Qt2BASDQVD7KDgI1OXj7X+xPeqMSeJjkiYEgswIFKVv298fRxR/wCaPNN+TIqnBj/5Yn4mKaEi61S9y2OMMyLCiXlAEDEC5Qch+uo2wlMVMsl56Q1CWAYtXdgdjm+LZPOOl5gUBeGAfa99O3rptR5M2bOhUWgDpDtLx6WPKaAr2qP3CPVx5PqlUl+x2wu0EEEEeY7FAWqzaJFz3HxhZXKABa0HdvdIwfE+WhoSi1l0kM1U3jbWIeiilEUu1LmuasVUR2RlaRaVZBDs7FJFLriqLkqZ7TMAC4DZ7dkUiTZIspQCxqEtR7qHMxKoe1ZqGvagfMbYcAmNIR0k8RB6Ujpp4iKLKDSzLyZxeRddkBwjq5aRUy0YnB9uEOCcl3pSHItCm3MP3QJ0tB+NPER0yU9FNNgybujg0ZHRTXYIcF5D0pHTTxEA0pDkWhRxUtdffHPRZfQTwESOjoNbKXzYb++HA5OonpNAoHcRFkVS5CElwlILNQAUy3RY8Qp2K1ILuCLgKh7n27YseOAwAoZKQz82CLtUUoBnkAOqImShm9k1aWRjfjsHCGBMAKnIFRjsEU6YtRbm1pF7uRsbA7covJkEISKgyxhQAUyvi2WpIHvJJdyaZvnCaVTfmIwxGF4uxu64f55PSHEQYR0ISasC9cK7YDLGQ4QmkrDG2gJIDA5NWu+OiYp35xDbxUt2Vwcwotk5qFvqpQwucV7IrSibTVl9vfwgExeMyW7G7Oue7sMEtUws0xBfdXLC5opBzmk9EcBAZYyHCJJdq3x2MmiHNDIcInBBACOnaDKWoFd7N7xTTqMIaR/x7RVtaJNmo9qpnz96HdJPtD+1PeqIW47RUq9nNtX6EP8AwvobNVq/9Vf6f1foTwicn/jmiJNpLvX/AKqsb/ihy1Bai1LsWugkcmyUqCkVULnmKNdzmNBzkOP4jPtVH7k/9wjTjnO75ZqJC0rIcfxA5yHH8ROCMGiFpWQ4/iC0rIcfxE4itYF5A3wBWbTgsLiLzi2zZFekaPba0kU/UfDZF3Pp6Q4iDn09IcRFIKo0EBmF36jWrtVNzh6fcxPSZBWGIFxHvEXscBmBF/Pp6Q4iJgwtikJegJ6P+R3ZbIE6CAQQDTC1u2bPOD0ELYpCSNCALti/vE5bPPWY4nQE9HL4j4b4eghbFIQ9AHRNf1Hw3xKZoQIuagFFZBsq9eW0w7BC2KQgOTxln8RxpltPAdU16GDeM/iOJfLN/NzkELYpCujaPY91N/6iftti5zkOP4iyCIKK3OQ4/iBzkOP4iyCBSibKtM6QWur+IrToaR8A49WWUNwRbJQmdCT8tPH8RNGjAFwgPv8AxuhmCFsUiFpWQ4/iC0rIcfxE4IhSFpWQ4/iOgnIcfxEoIAzNNPtD+1PeqEeUJalosoUUlwXBIuNzio394pDPKs0JWpRoAgE7gVPHnVSJBWSqYsEKUopJDPaLgsPddwxNQEitlLemK8UcW+S/0DSaNpNylq93pFTO7khNq4ljQatkEu8nSZqSpU2ZbJAAYMAylmguuUkZ6ocmMYaDo9kkTZpspKHCjaDErLaruWVXInOJejaNhOU7g3jFNkBrLMxcJZg5oBGqJZ6ZCqp/cnvEa8YWizASgi4lLcRG7HHN7OkPQRwmOxXPNOtPeI5Gw59PSHERXO0hAKSVJFcxkYlNnBiykuxaovwhPnJvTRccReLuN+DPsaKkRs5pE9ybM9AFW1hilmPWH69lYywth7VJoxZZrWtcH7MId0edqi0oPXEPfR2o7ZRBZWXMsg1OOwN1X9kWyUGjKYm0tJe6u+uyjBtm2OIQtgymGrTYwcXZwNOrUYtQZUfrvhmU7azPW66+nZECFGWDWaMKar/C+F1FfVDXPJ6Q4iI84AouQKC874S9p81GDhxhexbHdTqrfY9D/PJ6Q4iOiak3KHGEF28JqdoJvoKAtSoOGOEMpmaqQVAqo7EVziUVMYJgSoG4vGfpGkFQYyVtefx2cYXngkNzMzG4tgLjnqjt66okcjYJjrxjHRw7c3MIYF3x+3V2MIjzYu5mZsrmEvXz7p2PdJNRtwQpJ0lRIHNKSLnNwv8ADthuMtUaTsIIIIhQggggAggggAggggAggggDF5VPtP7U96oz5qWSbKQTkRSGuXkgrKTigClMVRgaSJaTZJmAs7gve9XvcbfGPfjXgjzSfkx0mb8tF4eu9ztrufY7C6Um0NdCQQXZgRS4iMhMyTUtMDk4GrMHp1dmMWhaCQh5lFU34gm8jsjVEs3NEYLSAANYXb3j0UeV5LlBC0gOXWCXLl6C/qEeqjzfUKpI64vRFagA5LCEhMm0dUrLHy8W6UpVRYtJpdStT9hxhZUv/wBjOtreO49scUjbZZzk175TbzFmjzV2tcy2b4SXcnF4XRLBJHMNTPGpAfq7YObYgiS7MxdrmuHjlFIPrJcANcTUPc23bEJq1JDuDcKJzLdLbBLKlMprJqGNcdjZR2ZKKgyrJGRS474waFRyilntBtatno3/ABQ2gkgEKSQagsfGKxowd2Q7u9jE433xYEqFAU/T+Yrr7BWdlk1fAt2A/eK563SQl33KwNQ4FHucRbLSzveS/wBvtEJMwNeMcdsQCKROprjgrLakk8a7L4EpmsLSnNpywWBZagomNHnBmOMVaUXSyVAHN+o9na0aslCvtenhfZN+3VZqDidkA53p/wCJv26nnZdHLM1m5xN17i98KZf6xjk1E0pPtEvaca2FkgXAYsWr1xSAee6da3JIGLfCcxwjtmbZe3rtkqy5Jcs2TXjCAicbXtECqrNxYEar0BodsPS5gYOQ7B6i/HKDYSEFCcSDbbNgrN7ilrqV4w7Imlk2veN9CA95AceWiznBmOMRWsOmov8AsYy3ZpKi2CCCIUIIIIAIIIIAIIIIAIIIIA87y8faj9ie9UZ1qPUaXoqFl1oSotepIPfC/q6T8qX9CfCPTD6pQio0cZYXJ3Z5+1Baj0Hq6T8qX9CfCD1dJ+VL+hPhG/1q/En6d9mPyefao/cI9XCGj6FLSoFMtAIuISAeIEPxwy5dx3R0hDQqCCCCORsIIIIApTLBKnANcRsEJz1KCmTKBAKn1cGdLG57x4RLTFkKLEjdFHPK6R4mKjLJaOZiiAUIFS7pUKBQAqcSHueH1SwClgBXLYYzueV0jxMW6KslYck347DFZEX6VpSklggmgONXNbg1N+MUq5QNBzK3Oyg3kCn5jRgiJo1TM9WmqshYlKYu6WFu8AUuxe+4R0acXbmlsz3ZXjf94fgha6JTMxfKYAKlSlADMd8WnTKAhBIci4k0IBAYGrvew1euHoBFtdCmZquUCz8wvCjB65YdsWHTmCiZS6WaM72smyxh6CFroU+xAaYTQSlOz1pVwAHbb2GIy+UCT/RWAMWvyYX47I0YIlroU+xFOnEkDml+9ZJIud67qdsPQQQZUEEEEQoQQQQAQQQQAQQ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AutoShape 8" descr="data:image/jpeg;base64,/9j/4AAQSkZJRgABAQAAAQABAAD/2wCEAAkGBxQTEhQUExQWFRQXGBwWFxcYGB0YGRcYFhccFhgYFxgYHSggGBslGxgYITEhJSksLi4uHSAzODMsNygtLisBCgoKDg0OGhAQGzEkHyQsLCwsLCwsLCwsLCwsLCwsLCwsLCwsLCwsLCwsLCwsLCwsLCwsLCwsLCwsLCwsLCwsLP/AABEIALsBDgMBIgACEQEDEQH/xAAbAAACAwEBAQAAAAAAAAAAAAAABAIDBQEGB//EAEUQAAECAwUDBwkHAwMEAwAAAAECEQADIQQSMUFRYXGRBRMiMlKB0RQjQlOSobGy8BVicqLB0uEWguJUY5MzNEPxJHPC/8QAGQEBAQEBAQEAAAAAAAAAAAAAAAECAwQF/8QAJxEAAgIBAwUBAAIDAQAAAAAAAAECERIDE1EhIjFBYTIUUnGR8AT/2gAMAwEAAhEDEQA/APuMEEEAEEEEAEK26WogFJLjFIJF4dxx0/mGohNmBIJJYCCBlonuHBV7SvGO85tV7SvGEZ1pBUpQDPluzO0+EZ0yyutSxMUkqUkkDO6m6BQgtnHsWl08HDM3+d2q9pXjBzu1XtK8Y88bIpm5+Zg2Neq2INNafGsXSJN1ZXfUSRdYksQ5IdziL0Xa+DM2Zs5TUURV8T7zi2vHKoie+agRQgqLg6GsI8/pUmgGpiJmClcAQ4zcvTYMB36sM7XdRc+hpc5tV7SvGDnNqvaV4x52TYinCasBgGT0QGoSADQkb61DGOGxKYtOXeKWvEmpqxLHJ/BsrtfCZ/T0fO7Ve0rxg505EvtJPEE1jzwsivXzcAOsasX1pSlK03vfZJVwk31KcJHSJPVetTmSYbXwZmom0EHpFTE0N40J9E14HPDGLuc2q9pXjGcmfmapIIAPpv6R+4MsycGAeFLVZ75BCykgMFDrDGoOWNdYzHTv0VyNzndqvaV4wc5tV7SvGPPmyK9dMwbrHV3xofDOri7IT/5pmfpGhKbrgvTEnfuEa2vhMz0HObVe0rxgE4ioJfaSR3gmPPeSG8Vc8t7xIqWAIYJxwxrjXEQzZElGK1LoOsXwJr7wO6G18GZqi0l6ksTQvgcbp26HMbYs549pXGM0rcOcFBgO1986JBwzJwpWIWi1lCFKAKilJIGaiA7bzGY6a6lcyy08tKRMKLkwgGqgS13m75Ioz3rqWfMl6ERBHL7lI5ueygCk4VJUCC5ZPVGb1wwdRXLLP5uaWd2A9GpZ1fXCIK5dGUuZQAno6kUAepYnhpDaQzZvWa1lSEqdQvAFiahw7GOT7QsMQSQMQ9S+34P+rjLsvKQWSAlQbMgMW0IJcVFc4umWnvJy+L6DUxp6SqyKbNJFocOFFt5jvPHU8TGXKmN3479Wy/gbyvapAWoKvEM2GNL2Bye/XcIbXTwMzc546niYOeOp4mPNyLBcDImrSOjmcUJCQccwK6sNK22ezFJT51ZCQzOWLHMOxpTdtqW18Gf03xPIqCe8kg7I0LPPCg47xodDHnufjR5IlqLrwSQwHazvHZpvMc9XTUVZqErdGrBGdMmqvrF4gAgAU7KTmNSY5fV2zwT4RyUGzeRpQRm31ds8E+EF9XbPBPhDbYyRpQnyjYOdAF9SQC7Bq6O4yiuTNVfSLxIJIYt2SchsjQidYsvlGL/T49avgnwg/p8etXwT4RtQRrenyTCPBi/0+PWr4J8IP6fHrV8E+EbUEN6fIwjwZCeQkhJF9Tml6j3c0gMzHPVtIh/T49avgnwjaiKw4IFNukRas17GEeDH+wB61fBPhB9gD1q+CfCGl2aZRlNh6Sjg/F6bmiVnsq0qBKyoCmddCa45fTRrdn/YziuBP+nx61fBPhHU8gJcXpi1DMUD7Cwdo2YhNS6SAWcEPo4ibs+TWEeDKmchAknnV12JpoMMBEfsAetXwT4Q1MsKzgq7htqFXsmx+tY4nk5VHmKIz1okpDHWrk6xVqSS/RnFcC39Pj1q+CfCODkEHCcvgnwjbjNtFhCUK6SmwozjAC7plhBas+SuEeBccgD1q+CfCJS+QkggqWpQFSCwB3sMIitEsEC+pJBdikks+FBkcNKxK6glZvqLioZiAtxiQKdP3bIrnN+2ZqPATuRQtRVzqukXoEkbhTAYRD+nx61fBPhHSiViVLGNKuHc5CpxIxwO2IlEr1i8BSueBZvp4KUvCbDrg6OQB65fBPhB/T/+8vgnwhiy2NiFJrddIdTCjpwCWh68vsp9o/tiPVnyaUY8GQOQR65fBPhEl8hJCf8AqqBeqjdroMGAHx7ovm2M0JIDGnTbrHB7rmpptaOWaz9E3SFAgh770UxFbumG+Gcn7JiuCj7AHrV8E+Ed+wB61fBPhHV2ZITVaQKFzMwd2LlNHcxNVhxU4AqevQD2cstKRdyX9iYrgqPIIGM5fBPhAOQB61fBPhFsuzlIUFKBcNRRDVxonE04RXNQ5euzpUxdqpr3xdyfIqPBKTyEkEFS1LGN0sx3sMI2Iyk2tSQkAJYMnEk5J0Easc5uT/RuNejJmq6cz8Q+RMITuW5CFqQuYlCklKen0XK03hdKutTMUcEYgw3aVecmbx8iY8/aFyVzVg2YqmAFTlPWuOlKgcTRwDtbOOyXRGLVuzUHLchyOdAIN1i4LsFMHFaHLboWtsnKkuaoplrCiA5bDrFJ7wUkERiqlygUlNkU4IL3GIoACC2IAA/tGTQzyamUhbIs5lOCAq4EjrPd1BLFWEVXYdG7IV5xG8/KY1Yx7IfOI3n5TGxHHV/RqHgIIII5mwggggAggggAhe0S1k9Et9e/61hiCAETKndtOeXDKLFypjulQYmoPdhp6XGGoItkoS5md2xw07oJaJvSvEbMnw0wz4w7BCxQkZU7tjhwekXSpamIWyhu2V98XxXPUQKUqBxUBCxRAiXiyKUyo3wxiMmXLSHDMc9a0rvMKT7OlBBKlnTCjNT4cIqQpBARfWAMKJBDpOgfAmrRqjN9TRmypaqEJJ0zZ/g8T5hPZTwGWEZ8kplqoVKcHHJiMN7mJWq2KI6LJapJ0hiy2huUogEXTiTRs1EjOJGe2KT7vGMWZbJpxmID5VGLZM8VKmLxvy2ptxOfwjW0zO4a9ptCVJKSFVGTONoL4xnrlIcEIVQuxuti/DJgfgIp5xVWWjLE7K03uYnIWsqLlJSMxu37o0oUZcrI+ThikBTFskHB9QXxOL+6KzYEl3CyS9SQ4vM7HHKHlKYEnAVPdFMyekggKAPv1w3RU36I0iUssAAlTANll3xK+eyfd4wqmYfWpz+vrZE5cw3qrTQsRt+iIYiy5RJYXTiNMlA6xuRiS5ySQygdxjbjnM6QPPcpOVzAk3S4Ys7dFORjLKJwKXnprRrgAJLE4vWimjT5QV52ZvHyJjH5QtaHuKQpV0g4UqMQc2BPv0LeqMe1M4t9WWzZqxdeelPQ7KekU1vd4KaDa2LjnN2ijTkmlTdArTAXS4xOOY0rnqXZxUSVEkNngGDGtMd52vXRsVqT1EpWABRxRgcAXycUywxBAqjbDZscnK84h8av7Jjdjz/Jh86nv+Ux6CPNrqpHXT8BBC9qtIQzgkVNMmbxitXKCQagtu2PXTvjlTN2htSgMaQraLQaXChs+kH2N/MQXbUqugPVSctFA1hi0BVLtK1wwY690PHkWJJtEyjlG3pJ18N/hoJnJNAoE74TkpmuLzY5MzGpBo9MA2lXhqaKp/F/+TBkR2dOCQ5igW9O3+RVtlKwEJJVePpYXjsyeEbROSksmWpQwoVYUPxJ4RUrDdD4tyXYOatRsRjDUYiJ153lsBgSpWTMwLfQia5qnT0lYt1j2SczFcCKRqzZoTiQN5b4xnK5QIA6SFKreF4YZANTb3HWF5i2UCTkcTtTAucGLKS7UqMY0oEciauVlPQIbasDvxLZxE8oKU4UUpZi4IyL5vp74qlTGNVpIrmHxphsiU+cm6rpDA5jSNYrgzbLVXjitXu8IjcPaP5f2xMxxSgMYFIhFXcnKrZtoNkTIiHPJ1FcPrhAiYDgQd31tEAVGQHLBOWIc8XioLRg6agBrhqDUDHbDRSXJBHeH/WIcxsR7H8xpMlFMqWlWFzUdA56V2e6GJCQBgBUigbqm6PcIEyyMLo3J/mJISw7yeJf9YjYSOkQtMQkXiWABaiU9l8xtMNRWZeNTWrU0AzGyImGLdAgGtS1Epd7t6tMGjhmy6m9hj0Nr9nWLFTE4FZyLMMxT0dI4taCKrodgqzHs7RGyE5SQ6SGLluqBkdgMegjAkMSGUSxfADEbtsb8cdQ6QPMcqK89M3j5EwrfjYt/JiFrKjNKCWcdHINmHyhf7Gl/wCoP5PCPVDXgopM4y05NtmffgvxofY0v/UH8nhB9jS/9QfyeEb/AJOmTakV8jq88nv+Bj0sY/J/JyULCkzb5bAlOeJ6IeNR1aDju2b/AKw8etNTlaO2mnFUyuVLBckqxV6RGCiMjGfOtChe6CqO3SVVixaurd0OmQrJRAxYEZ1OKHxeKjYlHFSvaH7Iwq9laFk2hyErGOIvKOpCqEpago+J3PNapaSCEau+GG14u8gPaPFP7N0cPJz4kkMR1hm4yRu4mNdpKZUZgOCUdyQYgwfAPsA/SLFcjpJdj7X+Md+yEszFtArQv2dpi3EVIVJ6wqMcEks4xoIp5tnN9bY9VTDVtIfTyOnFvzbvu1wPu7iXyOkZGobr5EAH0d/1hrOJnFiCJeBvqI/CpjwhgqcpZ6F8CMiMxFx5GTix9rd93ZF8qwBIYCn4t57MRzRVFi0EOeSbPzb/ALu6OeSbPzf4xMkXFikEOeSbPzf4xzyTZ+bd93f7taMkMRKYph9Z0im0YdIpbHqndkrbGiuxEhsO99DpviCuT1HG6WwxiqaDizL6BaqTWnRVUjvrSkWykh+jdB/Cob8T/wCod+y6MyGyDU/jKJJ5PIwujuP1p9CLmjOLFkE1fIt7gf1jsxTCmoHEgfrDaLEQ71cvi2TaHQQTLE4pSoOOhBwaM5I1TMmZIANVAEuero5Jx2wJkhQACqNShwGDF6s/wjUNgUcbumBwLP8AWwRFHJ5GFwbh9bfdGtxGcROyyrrjRhwAIpljFq1EMwd9rfoYbl2Ih3Ykl6FsgNDpFdokMR1X0Uu7l+HdEzVlxoQ6L9VD5VL4t2daQKmJzCKUqrBsuruhkyEu7S3/APt3nsatxPfFVmScRK/5dpPY2+8xc0TFkJJ7IRlgrhgnf743JS3SDqAeMZUmSBRIl7hN/wAI0pAIABAoAMdANm+Oc3ZuKoRWrpzPxD5ExxU4DEgZVLY0EQnnzkzePkTGdymZSigTJiUKQedT0kg9VSCSFggpuqUHbvBEdku0x7Na/HL8eOFlsSnSLWoUu/8AVSOrL5s1IqplvVy5pg0eisVollLS5gWBiQu+ak4lzmCO5soJA0JSumjeflMaUZNmPnEbz8pjSmTgCxjlqLqdIvoWQRFKwcC8SjmaCCCCACCCCACCCCACCCCACCCCACCKLUlZHQIBfPTgYpRLm1dQw97UPV1i0Sx2CESmfkUd+40oNWjtydQ3k4VGTucKaNwhQssnomO6CncrDN8K9n3xAonVqj3uI40/VHA6eMCkzslJBruybJ3FYpDsozrzKCW1H1uyioqmpoVyn20Jxr8MtYkFTXqqX732xKXOAPTWm9dFXABIKnZ4EIGath5yU4d60Om6Az5nbk8Ttb9PfEEzjnORnRxswPGOX1HCcnYHBbY4xpmYoLDPmduTxPjFki0JvG8tJVdS9Ri6ohzpcG+kB3a9kwphv4x1aSpZMtYHRA1GJO5/GIUlaZ+FxaBq5Gz+YqkTVOL0xGbh010APGsRnqUBWYXCnJbDChYVHSHGOy75BebVmNGZWv1rD0T2Mzp6SAyk9ZOY7QhmKLISRVV6uLNF8ZNGJaVecmbx8iYx58sTVETLOCD0FKJd0Ali13pByabTkXOpbT52ZvHyJjAM0dImZPAcqcUACjRIFcHApsj2JdqOL8sZ8mQ7mzDNzQ0VRTbSMsw2OA7yQgSkplokrSh2dS7zB1KxUSWcnjCyJiACL82qhVVXJwbSpB2Xa0ETsc5IUCJk03iAQuocpwNGBZOL/GLiiHobGrziO/5TF1umG9hhTHv/AFhXk8+dT3/KYYt6DeUGcK25M36Rymu83H8lHO7PzCLEW1Qz/MDjhCnkocm7U41FXxozR3yfYeIzDHiIVEls0ZfKRe6pNWfHIMMO+GkWpJzbfGMuReUCoYAjHaCP1iubZUjBBLvmc9v145wiy5M9CiaC4BBbFjhvhe1TVhXRS+Hfi9cvR4xiCWCeooVZ+4h9tPjEpKmIIlqDOXJrQU94z13w26GZoqtk2vQerDKmD8XplhFs+fMBol6s2xsQXqc2bLjnmclyTJUXcmpriaA7frKGkIlzCSpJSaYkh8/4jLjXr/v9lTsmbZNyljxDPTvYd8WJnzCR0AKF9hZxXP8AnZFlnsaEl0irNi9PoQzGW0aSYgLTN9WMNc2duNPfEfKpp/8AG2zXY+UaMES/gr6JidMIPRALhtoJY7qV74qmWuakVQDTEPjUN3sOOyNGCFlozzaptWl4B950HjFiJ0y8xTRzXQVbe8OQvNJdVSAACwauOo2QsUJqtE9iyRhpnV89384w5ZpiiSCKMGOuuIHwhUW0azMHwTgO6OKt4ABKlsz4JOBI02fCK036M2l7GQjzZKQL10tQY5e+FFc90mQG6V2iXyug138DsichKFqIDggA1SjP+2v8xGzqdhzIZ2vUDsQCWaC6B9S6Qld7pJDOch1asS3pYbGhi6AsfhV8UwmLTLp5oh3qUgYAnflFA5USOrKILVN3azZPhFxbFpGzFMy0pGb7oyJnKBV6K8HYhu7fEPK/ur4fzFWm/ZHNDs6c56qRtYE8YpAhdFrduguuz4xJdpAJF1RI0GOGHERvGiZI1rD1e+GYzLHbgE9ReJrd074045SXU6JpnmuVJgTNmElg4qfwpEZ061gtdmoSd4PueHOWADOmAgEOMa+gmEDIQcUJ9kb9I+jpxbgv8HklJZMqTPUR/wBwjf0al9uNYZRbAmkyYi9XMCgOejYRWLOjsJ9kbtI6ZKOwn2RvjSgzOSNbkiYDMQQXFSCMOqY07f1hu/WMfkMATUgAAMaCmRjYt/WG79Y8msq1D0af4FojNLJJGQPwiUcUlwRqG4xgpWsMHvH8uZbSF02p6Osb7ozbTvhq4e0fd4QXT2j7vCLZCuQu8CQpWLej4RK+wUSSQDswug5RwhTkBRwBq2b/AHdkRv3XchzWvDIbIAPLUdr3HwjiLcgsxxwofCJInvgU+/f8KwLn3cWGGoxLYmmvCLSJbA24JfrDHI1YsWaLk8sAB7zjak/For8oT2hx/SJJmpNAoHvBjNL2ipvkZlcsSywq5LChzwxGyJy+V5ZxJB0IPGm+EufT2h3F8K5QCentJ4iJgi5M1bPa0Le6XZiaEY4YiL4xUWsDBY4xYbfUi+A2LsPjGHB+jSma0VKlVJCiMqNlvG2M0W/740xEH2hqsDew+MMGM0Ok1IvrpiyXyfJEcK/vL9j/AAhGXbS6ukTXIP6IzAim1KK/SUP7Vf8AqKtPkmQ+u1gYKmH+z/CKfLGDBwB90v8ACEkIIIN5W66pjvi9U0bfZV4RrBImTLHesEIrSEM61JfQP8N+fg0EzkVImGobqnPP3RvEzkNTJKiSQsjQZYZwJkKp0yW9+G1svfCpnoYvMJpmDqONfpolKYlkrL/h0HufE6wpktD8EEEZNj9h6vfDMLWHq98Mxxl5Oi8GfarPIUolaEqVgTdJypUDRop8is3qk/8AGfCJrPTmfiHyJjl6Oij08mLI+R2b1Sf+M+EHkVm9Un2D4RITBrt7tfeIAuLj9Fk7LZ5KVebQlKtbhFMxlDS5D4se4+O+FJR6aN5+Uxo3hg9YxJUzUeov5KNnA/ug8k3cD+6GYIzbLQsbKNnA/u3QeSDZwP7t0MxBc0AgVJOgfBvEQtikKqsRckXWIAqDkT97bEF2B8Qg9yv3Q3z2xXCDntiuEXJkpCiOT2ZgimgV+7fx48mcnXmvBBqD1S9C/a38YbVaAASQphsi6GTGKEjycjso9k+McTyYgFwEg7j8L31XWHoIZPkuKEhyagYJRp1cq7dvx1gPJqOyj2f5h2CGT5FIRTyYgeij2T4746rk5JLkJJ3HZ97f9YuwQyfIpCKOTUDBKeB2fe2fDSD7NR2UeyfGHoIZPkYoURYQAwCR3H926JGy7uB2/e3e/uZgiWxSFvJRs4H90Hko2cD+6GYIWxQsLKNnA/u3wCyD7vA/u3wzBC2KQt5Lu4H90Bsu7gf3boZghbFIW8k3cDt+9ug8lGzgf3boZghbFFKJRFAQO4+MTSDmRw/nfE4IhTInHzkzePkTGNyoJE4IvTkJuKCwQtG0DrPoa7CMHEaXKE26uYWJqKAOapSMI84mTJA/7Sa4F0BlKHSTcIBJoLoAJbBI7Ij1JdqON9QRyTIF1rasFCFAHnkdFCwkuKMAAlLZM2yNXkkSpKBLTP5wgsVLWlSyoBKTeIxVg+07YQmWWSw/+MvrPQEEc2WCgQXB6RKcD7orlqkJUi7ZpqVBygBJTS8FFheHpKw35PBIWepsx84jeflMTtfXPd8IXsC3WgjAufymGbX1z3fCMT/RV4IJnKGBMWi3EY1+PuheITThjjkH+ESky2x9PKKcwof2nwjirYm8CLxoRRJzKdmwxnzFuC14HW6rwigIV2lHZdUN+Xwhtpkc2Pz0hRJ86H0QqkSRZwai8xYdXBqOHLg/CsUyrQQBVXsqr3NEedWRRTBzqD1icA2LjhtiYstoeZkKSAokg5MKjAB6COzLE5JvY7Hx+m3UhSWtWalY4u+b4NpRo0ZM0MBeBLcYw00aVMVlSEpUS6ixwukgUJYMPvvw0hvnxor2VeEVqPXBvBzQhJPogOCBCwlVcrXi7FCmrppE8jwO8+NFeyrwgE8OBWuqSMnzEJGRgy15BrisgzjQuSX3aQxOmvdug3gSQ4I9EjPaYULLp04JxP1jHPKUM5UBvLfHcYVm84cUJLa1120yiubJmKxlyzv2450xP0aWhY6q1oHpp0xGccNrR2073DZHHvEKGQp/+lLahy62fv8AhEUyl0HNSxR8qZCj6fDgpC2akEKSlzb3SCQHyxZi2dMobjJUwggggUIIIIAIIIIAIIIIAIIIIAwLcfOzN4+RMZ9sn0YTEoVqWwrkT9McMQ3ykrz0zePkTGLaib6vMX8OkCzhga7i/BOgj6EV2I8rfcy0zVg/9xLArTovqK7kqq3DAPWa0OnrJURRV0uH/TdGLLTrZg6qk3qOboO0UA4Q3Ylm8XlXKUL4gMwI18DFS6hs3OTledT3/KYctfXPd8Iz+SledT3/AAMaFr657vhHn1VUzpD8is5TDNzQNqRjCiZv+9tPR+mwi+YhblrpGT4jdSIlMzRHA/WkERlPO/735PcIusk1yRfvHHBmALfGOoCy7hI0bfXXJ+Ijl2YMAj310c8IroIuLkkORQYNmTqNkQnKKQC6jX7uhPZxpBeGawFMxYjLfvMdvj1nvT4RkpQLVh1qh6XTvdk5CsNXD2j+XwiF8es96fCOpIOC39nwgwiyRMIGJxI4EjKOTbQpaRQtj6OYI7WhjqEt9al4qkr6KaKwHoq03RKLZ1Ka/wDkFCPRONe1sbdF8qWGA6RYEOSHLl362PGKucH3vZV4RVaUhYA6QrXoqqGIIw0MSrJ4HBYzrMNGqUnN+19PAqxmtZuDYpphXrZ14mMxMpXrF7WSsOWrTS9Vu4u0TZTJBUSUqvOUKOmtQaa5wxfIyXA8uwktWZtqmtSe1u4CLp1nJdgsEsHBTl/dGagLZjMmPSt1R9K9hwD4tGym2oOvsq8Iy1JGlQmuxE9t2p1dletjTjD8peCWUKYlsmGRxrHRaE/e9lXhEUrdYZ+qrEEZp1EYbbNJJF8EEEQ0EEEEAEEEEAEEEEAEEEEAeT5ZnAT1gqAwxP3Ewn5Untp4iPbFA0EHNjQcI9Uf/VikqOL0bd2eJ8qT208RB5UntJ4iPbc2NBwg5saDhGv5b4JsfTzHIc4KnJYg0OBfKNe19c93wjQCRpEVSgcQI4T1cpZUbjClRlwRp8ynsjhBzKeyOEZzRcTMgjT5lPZHCDmU9kcIZoYmTKw71fMYXmc89Gbu7dD7LcDvjcNkln0E8BHPI5fYT7Ii7iRHBmRKC3qaNgwqavhhlnFqsR3xpeRy+wn2RHU2VAwQkbgIPUTCiYs7nH6OubMzcXeIqVOqwTsOtRt0eN7mU9kcIOZT2Rwi7i4GD5MNRmUIAwDg4A179MzHL018Etur80bvMp7I4QcynsjhDcXAwMAzJo9FOOj57Dgz8Bi8WrK6ECrYUa9VwXrozRtcynsjhBzKeyOENxcDB8mCVTqUT4VO3dxiSlTGolJL9za4xucynsjhBzKeyOENxcDD6YaVTa4A0Zs6l8yaht0Tl2u0Buqd/wAXBjZ5lPZHCDmU9kcIbi4GD5M2TbZt4Xgm7m2Px+vcNBNqSc23xLmU9kcIOZT2RwjDaZpJosSoHCOxWJKdBFkZNBBBBABBBBABBBBA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AutoShape 10" descr="Image result for sdg coverage and resources dedicated to surveyed un system activities on st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AutoShape 12" descr="Image result for sdg coverage and resources dedicated to surveyed un system activities on sti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43000"/>
            <a:ext cx="8001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6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4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en-US" sz="2400" b="1">
              <a:solidFill>
                <a:srgbClr val="002060"/>
              </a:solidFill>
              <a:latin typeface="Gill Sans MT" pitchFamily="34" charset="0"/>
            </a:endParaRP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6096000" y="2209800"/>
            <a:ext cx="2667000" cy="1600200"/>
            <a:chOff x="3840" y="1536"/>
            <a:chExt cx="1680" cy="1008"/>
          </a:xfrm>
        </p:grpSpPr>
        <p:sp>
          <p:nvSpPr>
            <p:cNvPr id="16412" name="Oval 7"/>
            <p:cNvSpPr>
              <a:spLocks noChangeArrowheads="1"/>
            </p:cNvSpPr>
            <p:nvPr/>
          </p:nvSpPr>
          <p:spPr bwMode="auto">
            <a:xfrm>
              <a:off x="3840" y="1536"/>
              <a:ext cx="1680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 b="1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  <p:sp>
          <p:nvSpPr>
            <p:cNvPr id="16413" name="Text Box 8"/>
            <p:cNvSpPr txBox="1">
              <a:spLocks noChangeArrowheads="1"/>
            </p:cNvSpPr>
            <p:nvPr/>
          </p:nvSpPr>
          <p:spPr bwMode="auto">
            <a:xfrm>
              <a:off x="3984" y="1605"/>
              <a:ext cx="144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7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Officials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7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Working level </a:t>
              </a:r>
              <a:r>
                <a:rPr lang="en-US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experts </a:t>
              </a:r>
              <a:r>
                <a:rPr lang="en-US" sz="17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Planners/Managers</a:t>
              </a:r>
              <a:endParaRPr lang="en-US" altLang="en-US" sz="1700" b="1" dirty="0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3886200" y="990600"/>
            <a:ext cx="2667000" cy="1600200"/>
            <a:chOff x="2592" y="624"/>
            <a:chExt cx="1680" cy="1008"/>
          </a:xfrm>
        </p:grpSpPr>
        <p:sp>
          <p:nvSpPr>
            <p:cNvPr id="16410" name="Oval 10"/>
            <p:cNvSpPr>
              <a:spLocks noChangeArrowheads="1"/>
            </p:cNvSpPr>
            <p:nvPr/>
          </p:nvSpPr>
          <p:spPr bwMode="auto">
            <a:xfrm>
              <a:off x="2592" y="624"/>
              <a:ext cx="1680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 b="1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  <p:sp>
          <p:nvSpPr>
            <p:cNvPr id="16411" name="Text Box 11"/>
            <p:cNvSpPr txBox="1">
              <a:spLocks noChangeArrowheads="1"/>
            </p:cNvSpPr>
            <p:nvPr/>
          </p:nvSpPr>
          <p:spPr bwMode="auto">
            <a:xfrm>
              <a:off x="2736" y="701"/>
              <a:ext cx="1392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0" algn="ctr">
                <a:spcBef>
                  <a:spcPts val="0"/>
                </a:spcBef>
                <a:spcAft>
                  <a:spcPts val="2400"/>
                </a:spcAft>
              </a:pPr>
              <a:r>
                <a:rPr lang="en-US" sz="17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Decision Makers  Universities, Research, Industry, Economy)</a:t>
              </a:r>
              <a:endParaRPr lang="en-US" sz="17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1143000" y="1524000"/>
            <a:ext cx="2667000" cy="1600200"/>
            <a:chOff x="960" y="720"/>
            <a:chExt cx="1680" cy="1008"/>
          </a:xfrm>
        </p:grpSpPr>
        <p:sp>
          <p:nvSpPr>
            <p:cNvPr id="16408" name="Oval 13"/>
            <p:cNvSpPr>
              <a:spLocks noChangeArrowheads="1"/>
            </p:cNvSpPr>
            <p:nvPr/>
          </p:nvSpPr>
          <p:spPr bwMode="auto">
            <a:xfrm>
              <a:off x="960" y="720"/>
              <a:ext cx="1680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 b="1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  <p:sp>
          <p:nvSpPr>
            <p:cNvPr id="16409" name="Text Box 14"/>
            <p:cNvSpPr txBox="1">
              <a:spLocks noChangeArrowheads="1"/>
            </p:cNvSpPr>
            <p:nvPr/>
          </p:nvSpPr>
          <p:spPr bwMode="auto">
            <a:xfrm>
              <a:off x="960" y="1056"/>
              <a:ext cx="1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7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Entrepreneurship </a:t>
              </a:r>
            </a:p>
            <a:p>
              <a:pPr algn="ctr" eaLnBrk="1" hangingPunct="1"/>
              <a:r>
                <a:rPr lang="en-US" sz="17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Civic Society</a:t>
              </a:r>
              <a:endParaRPr lang="en-US" altLang="en-US" sz="1700" b="1" dirty="0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0" y="3124200"/>
            <a:ext cx="2667000" cy="1600200"/>
            <a:chOff x="0" y="1536"/>
            <a:chExt cx="1680" cy="1008"/>
          </a:xfrm>
        </p:grpSpPr>
        <p:sp>
          <p:nvSpPr>
            <p:cNvPr id="16406" name="Oval 16"/>
            <p:cNvSpPr>
              <a:spLocks noChangeArrowheads="1"/>
            </p:cNvSpPr>
            <p:nvPr/>
          </p:nvSpPr>
          <p:spPr bwMode="auto">
            <a:xfrm>
              <a:off x="0" y="1536"/>
              <a:ext cx="1680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 b="1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  <p:sp>
          <p:nvSpPr>
            <p:cNvPr id="16407" name="Text Box 17"/>
            <p:cNvSpPr txBox="1">
              <a:spLocks noChangeArrowheads="1"/>
            </p:cNvSpPr>
            <p:nvPr/>
          </p:nvSpPr>
          <p:spPr bwMode="auto">
            <a:xfrm>
              <a:off x="192" y="1829"/>
              <a:ext cx="12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7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Investment Platforms</a:t>
              </a:r>
              <a:endParaRPr lang="en-US" altLang="en-US" sz="1700" b="1" dirty="0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6392" name="Group 18"/>
          <p:cNvGrpSpPr>
            <a:grpSpLocks/>
          </p:cNvGrpSpPr>
          <p:nvPr/>
        </p:nvGrpSpPr>
        <p:grpSpPr bwMode="auto">
          <a:xfrm>
            <a:off x="1143000" y="4724400"/>
            <a:ext cx="2667000" cy="1600200"/>
            <a:chOff x="96" y="2544"/>
            <a:chExt cx="1680" cy="1008"/>
          </a:xfrm>
        </p:grpSpPr>
        <p:sp>
          <p:nvSpPr>
            <p:cNvPr id="16404" name="Oval 19"/>
            <p:cNvSpPr>
              <a:spLocks noChangeArrowheads="1"/>
            </p:cNvSpPr>
            <p:nvPr/>
          </p:nvSpPr>
          <p:spPr bwMode="auto">
            <a:xfrm>
              <a:off x="96" y="2544"/>
              <a:ext cx="1680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 b="1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  <p:sp>
          <p:nvSpPr>
            <p:cNvPr id="16405" name="Text Box 20"/>
            <p:cNvSpPr txBox="1">
              <a:spLocks noChangeArrowheads="1"/>
            </p:cNvSpPr>
            <p:nvPr/>
          </p:nvSpPr>
          <p:spPr bwMode="auto">
            <a:xfrm>
              <a:off x="240" y="2832"/>
              <a:ext cx="13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7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Innovation Funding Agencies</a:t>
              </a:r>
              <a:endParaRPr lang="en-US" altLang="en-US" sz="1700" b="1" dirty="0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6393" name="Group 21"/>
          <p:cNvGrpSpPr>
            <a:grpSpLocks/>
          </p:cNvGrpSpPr>
          <p:nvPr/>
        </p:nvGrpSpPr>
        <p:grpSpPr bwMode="auto">
          <a:xfrm>
            <a:off x="3833751" y="5193187"/>
            <a:ext cx="2667000" cy="1600200"/>
            <a:chOff x="1344" y="3216"/>
            <a:chExt cx="1680" cy="1008"/>
          </a:xfrm>
        </p:grpSpPr>
        <p:sp>
          <p:nvSpPr>
            <p:cNvPr id="16402" name="Oval 22"/>
            <p:cNvSpPr>
              <a:spLocks noChangeArrowheads="1"/>
            </p:cNvSpPr>
            <p:nvPr/>
          </p:nvSpPr>
          <p:spPr bwMode="auto">
            <a:xfrm>
              <a:off x="1344" y="3216"/>
              <a:ext cx="1680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 b="1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  <p:sp>
          <p:nvSpPr>
            <p:cNvPr id="16403" name="Text Box 23"/>
            <p:cNvSpPr txBox="1">
              <a:spLocks noChangeArrowheads="1"/>
            </p:cNvSpPr>
            <p:nvPr/>
          </p:nvSpPr>
          <p:spPr bwMode="auto">
            <a:xfrm>
              <a:off x="1392" y="3589"/>
              <a:ext cx="158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 typeface="Wingdings 2" pitchFamily="18" charset="2"/>
                <a:buNone/>
              </a:pPr>
              <a:r>
                <a:rPr lang="en-US" sz="17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Incubators &amp; Science Parks</a:t>
              </a:r>
              <a:endParaRPr lang="en-US" altLang="en-US" sz="1700" b="1" dirty="0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6394" name="Group 24"/>
          <p:cNvGrpSpPr>
            <a:grpSpLocks/>
          </p:cNvGrpSpPr>
          <p:nvPr/>
        </p:nvGrpSpPr>
        <p:grpSpPr bwMode="auto">
          <a:xfrm>
            <a:off x="6096000" y="3962400"/>
            <a:ext cx="2667000" cy="1600200"/>
            <a:chOff x="3696" y="2640"/>
            <a:chExt cx="1680" cy="1008"/>
          </a:xfrm>
        </p:grpSpPr>
        <p:sp>
          <p:nvSpPr>
            <p:cNvPr id="16400" name="Oval 25"/>
            <p:cNvSpPr>
              <a:spLocks noChangeArrowheads="1"/>
            </p:cNvSpPr>
            <p:nvPr/>
          </p:nvSpPr>
          <p:spPr bwMode="auto">
            <a:xfrm>
              <a:off x="3696" y="2640"/>
              <a:ext cx="1680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2400" b="1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  <p:sp>
          <p:nvSpPr>
            <p:cNvPr id="16401" name="Text Box 26"/>
            <p:cNvSpPr txBox="1">
              <a:spLocks noChangeArrowheads="1"/>
            </p:cNvSpPr>
            <p:nvPr/>
          </p:nvSpPr>
          <p:spPr bwMode="auto">
            <a:xfrm>
              <a:off x="3888" y="2950"/>
              <a:ext cx="134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7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chambers of </a:t>
              </a:r>
              <a:r>
                <a:rPr lang="en-US" sz="17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Industry</a:t>
              </a:r>
              <a:endParaRPr lang="en-US" altLang="en-US" sz="1700" b="1" dirty="0">
                <a:solidFill>
                  <a:srgbClr val="002060"/>
                </a:solidFill>
                <a:latin typeface="Gill Sans MT" pitchFamily="34" charset="0"/>
              </a:endParaRPr>
            </a:p>
          </p:txBody>
        </p:sp>
      </p:grpSp>
      <p:sp>
        <p:nvSpPr>
          <p:cNvPr id="16395" name="Text Box 27"/>
          <p:cNvSpPr txBox="1">
            <a:spLocks noChangeArrowheads="1"/>
          </p:cNvSpPr>
          <p:nvPr/>
        </p:nvSpPr>
        <p:spPr bwMode="auto">
          <a:xfrm>
            <a:off x="3048000" y="3276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16396" name="TextBox 27"/>
          <p:cNvSpPr txBox="1">
            <a:spLocks noChangeArrowheads="1"/>
          </p:cNvSpPr>
          <p:nvPr/>
        </p:nvSpPr>
        <p:spPr bwMode="auto">
          <a:xfrm>
            <a:off x="2895600" y="3276600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002060"/>
                </a:solidFill>
                <a:latin typeface="Gill Sans MT" pitchFamily="34" charset="0"/>
              </a:rPr>
              <a:t>National Technology Transfer Office (NTTO)</a:t>
            </a:r>
            <a:endParaRPr lang="en-US" altLang="en-US" sz="2400" b="1" dirty="0">
              <a:solidFill>
                <a:srgbClr val="002060"/>
              </a:solidFill>
              <a:latin typeface="Gill Sans MT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Stakeholders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399" name="Slide Number Placeholder 5"/>
          <p:cNvSpPr txBox="1">
            <a:spLocks/>
          </p:cNvSpPr>
          <p:nvPr/>
        </p:nvSpPr>
        <p:spPr bwMode="auto">
          <a:xfrm>
            <a:off x="8305800" y="63849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B44B587-9C66-46D0-BF42-53DDAAA95BEF}" type="slidenum">
              <a:rPr lang="en-US" altLang="en-US" sz="1200" b="1">
                <a:latin typeface="Verdana" pitchFamily="34" charset="0"/>
              </a:rPr>
              <a:pPr eaLnBrk="1" hangingPunct="1"/>
              <a:t>9</a:t>
            </a:fld>
            <a:endParaRPr lang="en-US" altLang="en-US" sz="1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3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10346</TotalTime>
  <Words>1173</Words>
  <Application>Microsoft Office PowerPoint</Application>
  <PresentationFormat>On-screen Show (4:3)</PresentationFormat>
  <Paragraphs>378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Default Design</vt:lpstr>
      <vt:lpstr>1_Default Design</vt:lpstr>
      <vt:lpstr>2_Default Design</vt:lpstr>
      <vt:lpstr>PowerPoint Presentation</vt:lpstr>
      <vt:lpstr>Objective</vt:lpstr>
      <vt:lpstr>PowerPoint Presentation</vt:lpstr>
      <vt:lpstr>PowerPoint Presentation</vt:lpstr>
      <vt:lpstr>PowerPoint Presentation</vt:lpstr>
      <vt:lpstr>PowerPoint Presentation</vt:lpstr>
      <vt:lpstr>SDG coverage of surveyed STI initiatives (46)</vt:lpstr>
      <vt:lpstr>SDG coverage and resources dedicated to surveyed UN system activities on STI</vt:lpstr>
      <vt:lpstr>PowerPoint Presentation</vt:lpstr>
      <vt:lpstr>Problem Tree</vt:lpstr>
      <vt:lpstr>Objective Tree</vt:lpstr>
      <vt:lpstr>Partners</vt:lpstr>
      <vt:lpstr>Main Activities</vt:lpstr>
      <vt:lpstr>Reports</vt:lpstr>
      <vt:lpstr>Events</vt:lpstr>
      <vt:lpstr>Expected Outcomes</vt:lpstr>
      <vt:lpstr>Tentative Work Plan 2015/2016</vt:lpstr>
      <vt:lpstr>PowerPoint Presentation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Nizar Halasah</dc:creator>
  <cp:lastModifiedBy>Administrator</cp:lastModifiedBy>
  <cp:revision>233</cp:revision>
  <cp:lastPrinted>2015-05-14T12:20:02Z</cp:lastPrinted>
  <dcterms:created xsi:type="dcterms:W3CDTF">2008-04-16T08:27:11Z</dcterms:created>
  <dcterms:modified xsi:type="dcterms:W3CDTF">2015-12-03T11:14:19Z</dcterms:modified>
</cp:coreProperties>
</file>